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Lst>
  <p:notesMasterIdLst>
    <p:notesMasterId r:id="rId25"/>
  </p:notesMasterIdLst>
  <p:handoutMasterIdLst>
    <p:handoutMasterId r:id="rId26"/>
  </p:handoutMasterIdLst>
  <p:sldIdLst>
    <p:sldId id="262" r:id="rId6"/>
    <p:sldId id="263" r:id="rId7"/>
    <p:sldId id="264" r:id="rId8"/>
    <p:sldId id="285" r:id="rId9"/>
    <p:sldId id="265" r:id="rId10"/>
    <p:sldId id="266" r:id="rId11"/>
    <p:sldId id="268" r:id="rId12"/>
    <p:sldId id="269" r:id="rId13"/>
    <p:sldId id="275" r:id="rId14"/>
    <p:sldId id="283" r:id="rId15"/>
    <p:sldId id="270" r:id="rId16"/>
    <p:sldId id="271" r:id="rId17"/>
    <p:sldId id="272" r:id="rId18"/>
    <p:sldId id="274" r:id="rId19"/>
    <p:sldId id="279" r:id="rId20"/>
    <p:sldId id="282" r:id="rId21"/>
    <p:sldId id="273"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12B544-4DC1-D30C-720D-0700085A81EB}" name="Adam Williams (Student)" initials="A(" userId="S::adamwilliams@mines.edu::21521a9d-32dd-450e-abb7-7718a7a7ecb0" providerId="AD"/>
  <p188:author id="{6C5206AC-F03F-1B44-5629-2C5B9791A4F0}" name="Gustavo Jamanca Lino (Student)" initials="G(" userId="S::gjamancalino@mines.edu::1e3883c5-62a7-44c1-8754-de94c42553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5DD"/>
    <a:srgbClr val="21314D"/>
    <a:srgbClr val="263F6A"/>
    <a:srgbClr val="8B8D8E"/>
    <a:srgbClr val="B2B4B3"/>
    <a:srgbClr val="DD5F36"/>
    <a:srgbClr val="D2492A"/>
    <a:srgbClr val="92A2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6D11B2-0FD2-4252-B052-0F4E616A12C0}" v="1" dt="2023-08-15T22:54:10.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Purcell (Student)" userId="57027b88-9534-4b69-b148-22a86d260af8" providerId="ADAL" clId="{9D6D11B2-0FD2-4252-B052-0F4E616A12C0}"/>
    <pc:docChg chg="">
      <pc:chgData name="David Purcell (Student)" userId="57027b88-9534-4b69-b148-22a86d260af8" providerId="ADAL" clId="{9D6D11B2-0FD2-4252-B052-0F4E616A12C0}" dt="2023-08-15T22:52:59.731" v="2"/>
      <pc:docMkLst>
        <pc:docMk/>
      </pc:docMkLst>
      <pc:sldChg chg="delCm">
        <pc:chgData name="David Purcell (Student)" userId="57027b88-9534-4b69-b148-22a86d260af8" providerId="ADAL" clId="{9D6D11B2-0FD2-4252-B052-0F4E616A12C0}" dt="2023-08-15T22:52:54.338" v="1"/>
        <pc:sldMkLst>
          <pc:docMk/>
          <pc:sldMk cId="1222854684" sldId="265"/>
        </pc:sldMkLst>
      </pc:sldChg>
      <pc:sldChg chg="delCm">
        <pc:chgData name="David Purcell (Student)" userId="57027b88-9534-4b69-b148-22a86d260af8" providerId="ADAL" clId="{9D6D11B2-0FD2-4252-B052-0F4E616A12C0}" dt="2023-08-15T22:52:47.708" v="0"/>
        <pc:sldMkLst>
          <pc:docMk/>
          <pc:sldMk cId="317687066" sldId="266"/>
        </pc:sldMkLst>
      </pc:sldChg>
      <pc:sldChg chg="delCm">
        <pc:chgData name="David Purcell (Student)" userId="57027b88-9534-4b69-b148-22a86d260af8" providerId="ADAL" clId="{9D6D11B2-0FD2-4252-B052-0F4E616A12C0}" dt="2023-08-15T22:52:59.731" v="2"/>
        <pc:sldMkLst>
          <pc:docMk/>
          <pc:sldMk cId="753802848" sldId="2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D5C9C-88A3-CA43-B162-DCC4E1E4BE7D}" type="datetimeFigureOut">
              <a:rPr lang="en-US" smtClean="0"/>
              <a:t>8/15/2023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FE5E8-0999-F94A-9937-3F8545B10484}" type="slidenum">
              <a:rPr lang="en-US" smtClean="0"/>
              <a:t>‹#›</a:t>
            </a:fld>
            <a:endParaRPr lang="en-US"/>
          </a:p>
        </p:txBody>
      </p:sp>
    </p:spTree>
    <p:extLst>
      <p:ext uri="{BB962C8B-B14F-4D97-AF65-F5344CB8AC3E}">
        <p14:creationId xmlns:p14="http://schemas.microsoft.com/office/powerpoint/2010/main" val="173891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73C08-A653-8E4D-B231-21020A52E325}"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32AE-921D-BB42-9056-5F82728390E4}" type="slidenum">
              <a:rPr lang="en-US" smtClean="0"/>
              <a:t>‹#›</a:t>
            </a:fld>
            <a:endParaRPr lang="en-US"/>
          </a:p>
        </p:txBody>
      </p:sp>
    </p:spTree>
    <p:extLst>
      <p:ext uri="{BB962C8B-B14F-4D97-AF65-F5344CB8AC3E}">
        <p14:creationId xmlns:p14="http://schemas.microsoft.com/office/powerpoint/2010/main" val="201700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Support images</a:t>
            </a:r>
          </a:p>
        </p:txBody>
      </p:sp>
      <p:sp>
        <p:nvSpPr>
          <p:cNvPr id="4" name="Slide Number Placeholder 3"/>
          <p:cNvSpPr>
            <a:spLocks noGrp="1"/>
          </p:cNvSpPr>
          <p:nvPr>
            <p:ph type="sldNum" sz="quarter" idx="5"/>
          </p:nvPr>
        </p:nvSpPr>
        <p:spPr/>
        <p:txBody>
          <a:bodyPr/>
          <a:lstStyle/>
          <a:p>
            <a:fld id="{83F39693-3C40-ED43-B487-152FF1F4760F}" type="slidenum">
              <a:rPr lang="en-US" smtClean="0"/>
              <a:t>4</a:t>
            </a:fld>
            <a:endParaRPr lang="en-US"/>
          </a:p>
        </p:txBody>
      </p:sp>
    </p:spTree>
    <p:extLst>
      <p:ext uri="{BB962C8B-B14F-4D97-AF65-F5344CB8AC3E}">
        <p14:creationId xmlns:p14="http://schemas.microsoft.com/office/powerpoint/2010/main" val="3635210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8"/>
            <a:ext cx="10356915" cy="5825765"/>
          </a:xfrm>
          <a:prstGeom prst="rect">
            <a:avLst/>
          </a:prstGeom>
        </p:spPr>
      </p:pic>
      <p:sp>
        <p:nvSpPr>
          <p:cNvPr id="21" name="Rectangle 20">
            <a:extLst>
              <a:ext uri="{FF2B5EF4-FFF2-40B4-BE49-F238E27FC236}">
                <a16:creationId xmlns:a16="http://schemas.microsoft.com/office/drawing/2014/main" id="{2DF55106-BA85-A046-A450-43480962F8F7}"/>
              </a:ext>
            </a:extLst>
          </p:cNvPr>
          <p:cNvSpPr/>
          <p:nvPr userDrawn="1"/>
        </p:nvSpPr>
        <p:spPr>
          <a:xfrm>
            <a:off x="-34047" y="0"/>
            <a:ext cx="12260094" cy="6265544"/>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8B3FD82-CB41-C84B-B706-06F09C4B7CF1}"/>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Subhead, name or date goes here</a:t>
            </a:r>
          </a:p>
        </p:txBody>
      </p:sp>
      <p:sp>
        <p:nvSpPr>
          <p:cNvPr id="12" name="Title 1"/>
          <p:cNvSpPr>
            <a:spLocks noGrp="1"/>
          </p:cNvSpPr>
          <p:nvPr>
            <p:ph type="ctrTitle"/>
          </p:nvPr>
        </p:nvSpPr>
        <p:spPr>
          <a:xfrm>
            <a:off x="395371" y="2243579"/>
            <a:ext cx="10803672" cy="719056"/>
          </a:xfrm>
        </p:spPr>
        <p:txBody>
          <a:bodyPr>
            <a:normAutofit/>
          </a:bodyPr>
          <a:lstStyle>
            <a:lvl1pPr>
              <a:defRPr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Presentation Title Goes Here</a:t>
            </a:r>
          </a:p>
        </p:txBody>
      </p:sp>
      <p:pic>
        <p:nvPicPr>
          <p:cNvPr id="3" name="Picture 2" descr="A blue text on a black background&#10;&#10;Description automatically generated">
            <a:extLst>
              <a:ext uri="{FF2B5EF4-FFF2-40B4-BE49-F238E27FC236}">
                <a16:creationId xmlns:a16="http://schemas.microsoft.com/office/drawing/2014/main" id="{D66EC5A6-2956-1DDA-3AF0-EBBD63077C79}"/>
              </a:ext>
            </a:extLst>
          </p:cNvPr>
          <p:cNvPicPr>
            <a:picLocks noChangeAspect="1"/>
          </p:cNvPicPr>
          <p:nvPr userDrawn="1"/>
        </p:nvPicPr>
        <p:blipFill>
          <a:blip r:embed="rId3"/>
          <a:stretch>
            <a:fillRect/>
          </a:stretch>
        </p:blipFill>
        <p:spPr>
          <a:xfrm>
            <a:off x="-134769" y="6119964"/>
            <a:ext cx="2557458" cy="939902"/>
          </a:xfrm>
          <a:prstGeom prst="rect">
            <a:avLst/>
          </a:prstGeom>
        </p:spPr>
      </p:pic>
    </p:spTree>
    <p:extLst>
      <p:ext uri="{BB962C8B-B14F-4D97-AF65-F5344CB8AC3E}">
        <p14:creationId xmlns:p14="http://schemas.microsoft.com/office/powerpoint/2010/main" val="60832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D816478-27A8-5948-917C-6E6357F4BB0B}"/>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0048" y="-10049"/>
            <a:ext cx="5183189" cy="694341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0058"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9" y="2"/>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hasCustomPrompt="1"/>
          </p:nvPr>
        </p:nvSpPr>
        <p:spPr>
          <a:xfrm>
            <a:off x="450058" y="2072481"/>
            <a:ext cx="3932237" cy="3811588"/>
          </a:xfrm>
        </p:spPr>
        <p:txBody>
          <a:bodyPr>
            <a:normAutofit/>
          </a:bodyPr>
          <a:lstStyle>
            <a:lvl1pPr marL="457189" indent="-457189">
              <a:buFont typeface="Arial" charset="0"/>
              <a:buChar char="•"/>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E01F5E0A-84A7-2F4C-A9C5-069A0CC392D2}"/>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6C529638-9519-5646-BC6C-4C995584BC00}"/>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63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9BFD-A244-3EF0-6F10-3A55E53F92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
          </a:p>
        </p:txBody>
      </p:sp>
      <p:sp>
        <p:nvSpPr>
          <p:cNvPr id="3" name="Subtitle 2">
            <a:extLst>
              <a:ext uri="{FF2B5EF4-FFF2-40B4-BE49-F238E27FC236}">
                <a16:creationId xmlns:a16="http://schemas.microsoft.com/office/drawing/2014/main" id="{DFE49D31-3C09-1806-C868-407146EFE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
          </a:p>
        </p:txBody>
      </p:sp>
      <p:sp>
        <p:nvSpPr>
          <p:cNvPr id="4" name="Date Placeholder 3">
            <a:extLst>
              <a:ext uri="{FF2B5EF4-FFF2-40B4-BE49-F238E27FC236}">
                <a16:creationId xmlns:a16="http://schemas.microsoft.com/office/drawing/2014/main" id="{E945EBCC-1C2F-6503-3D13-C2B9415A82E1}"/>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5" name="Footer Placeholder 4">
            <a:extLst>
              <a:ext uri="{FF2B5EF4-FFF2-40B4-BE49-F238E27FC236}">
                <a16:creationId xmlns:a16="http://schemas.microsoft.com/office/drawing/2014/main" id="{C7429E72-75DE-2A65-65B7-E18AB01C1F12}"/>
              </a:ext>
            </a:extLst>
          </p:cNvPr>
          <p:cNvSpPr>
            <a:spLocks noGrp="1"/>
          </p:cNvSpPr>
          <p:nvPr>
            <p:ph type="ftr" sz="quarter" idx="11"/>
          </p:nvPr>
        </p:nvSpPr>
        <p:spPr/>
        <p:txBody>
          <a:bodyPr/>
          <a:lstStyle/>
          <a:p>
            <a:endParaRPr lang="en"/>
          </a:p>
        </p:txBody>
      </p:sp>
      <p:sp>
        <p:nvSpPr>
          <p:cNvPr id="6" name="Slide Number Placeholder 5">
            <a:extLst>
              <a:ext uri="{FF2B5EF4-FFF2-40B4-BE49-F238E27FC236}">
                <a16:creationId xmlns:a16="http://schemas.microsoft.com/office/drawing/2014/main" id="{8B110258-56E1-8B5C-9784-B69A472AEA89}"/>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116795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317A-7007-C274-004C-6D5750E2DC95}"/>
              </a:ext>
            </a:extLst>
          </p:cNvPr>
          <p:cNvSpPr>
            <a:spLocks noGrp="1"/>
          </p:cNvSpPr>
          <p:nvPr>
            <p:ph type="title"/>
          </p:nvPr>
        </p:nvSpPr>
        <p:spPr/>
        <p:txBody>
          <a:bodyPr/>
          <a:lstStyle/>
          <a:p>
            <a:r>
              <a:rPr lang="en-US"/>
              <a:t>Click to edit Master title style</a:t>
            </a:r>
            <a:endParaRPr lang="en"/>
          </a:p>
        </p:txBody>
      </p:sp>
      <p:sp>
        <p:nvSpPr>
          <p:cNvPr id="3" name="Content Placeholder 2">
            <a:extLst>
              <a:ext uri="{FF2B5EF4-FFF2-40B4-BE49-F238E27FC236}">
                <a16:creationId xmlns:a16="http://schemas.microsoft.com/office/drawing/2014/main" id="{BF61501E-7093-4FAA-210C-A92098719F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4" name="Date Placeholder 3">
            <a:extLst>
              <a:ext uri="{FF2B5EF4-FFF2-40B4-BE49-F238E27FC236}">
                <a16:creationId xmlns:a16="http://schemas.microsoft.com/office/drawing/2014/main" id="{0DD111F3-5054-9E28-6DC0-23A4AC349563}"/>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5" name="Footer Placeholder 4">
            <a:extLst>
              <a:ext uri="{FF2B5EF4-FFF2-40B4-BE49-F238E27FC236}">
                <a16:creationId xmlns:a16="http://schemas.microsoft.com/office/drawing/2014/main" id="{0EB60ADF-EBC6-3300-F5D0-D2AFC812D0D6}"/>
              </a:ext>
            </a:extLst>
          </p:cNvPr>
          <p:cNvSpPr>
            <a:spLocks noGrp="1"/>
          </p:cNvSpPr>
          <p:nvPr>
            <p:ph type="ftr" sz="quarter" idx="11"/>
          </p:nvPr>
        </p:nvSpPr>
        <p:spPr/>
        <p:txBody>
          <a:bodyPr/>
          <a:lstStyle/>
          <a:p>
            <a:endParaRPr lang="en"/>
          </a:p>
        </p:txBody>
      </p:sp>
      <p:sp>
        <p:nvSpPr>
          <p:cNvPr id="6" name="Slide Number Placeholder 5">
            <a:extLst>
              <a:ext uri="{FF2B5EF4-FFF2-40B4-BE49-F238E27FC236}">
                <a16:creationId xmlns:a16="http://schemas.microsoft.com/office/drawing/2014/main" id="{C2704242-4ED0-BA0D-7646-E9A618AC9AF8}"/>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58578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BDE8-59B2-507A-EB43-98D3D26B78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
          </a:p>
        </p:txBody>
      </p:sp>
      <p:sp>
        <p:nvSpPr>
          <p:cNvPr id="3" name="Text Placeholder 2">
            <a:extLst>
              <a:ext uri="{FF2B5EF4-FFF2-40B4-BE49-F238E27FC236}">
                <a16:creationId xmlns:a16="http://schemas.microsoft.com/office/drawing/2014/main" id="{57124868-2B3F-B840-B134-6B7C97239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A4A587-A496-BC2E-66A6-8223142AAB59}"/>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5" name="Footer Placeholder 4">
            <a:extLst>
              <a:ext uri="{FF2B5EF4-FFF2-40B4-BE49-F238E27FC236}">
                <a16:creationId xmlns:a16="http://schemas.microsoft.com/office/drawing/2014/main" id="{77C1939D-F9CE-9098-E412-F8DD6FFDBAEB}"/>
              </a:ext>
            </a:extLst>
          </p:cNvPr>
          <p:cNvSpPr>
            <a:spLocks noGrp="1"/>
          </p:cNvSpPr>
          <p:nvPr>
            <p:ph type="ftr" sz="quarter" idx="11"/>
          </p:nvPr>
        </p:nvSpPr>
        <p:spPr/>
        <p:txBody>
          <a:bodyPr/>
          <a:lstStyle/>
          <a:p>
            <a:endParaRPr lang="en"/>
          </a:p>
        </p:txBody>
      </p:sp>
      <p:sp>
        <p:nvSpPr>
          <p:cNvPr id="6" name="Slide Number Placeholder 5">
            <a:extLst>
              <a:ext uri="{FF2B5EF4-FFF2-40B4-BE49-F238E27FC236}">
                <a16:creationId xmlns:a16="http://schemas.microsoft.com/office/drawing/2014/main" id="{A880DB5B-F647-ADF6-E207-E0B250B8DF9B}"/>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198793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89E6-F6C7-E122-957D-A06BD2DD8DB7}"/>
              </a:ext>
            </a:extLst>
          </p:cNvPr>
          <p:cNvSpPr>
            <a:spLocks noGrp="1"/>
          </p:cNvSpPr>
          <p:nvPr>
            <p:ph type="title"/>
          </p:nvPr>
        </p:nvSpPr>
        <p:spPr/>
        <p:txBody>
          <a:bodyPr/>
          <a:lstStyle/>
          <a:p>
            <a:r>
              <a:rPr lang="en-US"/>
              <a:t>Click to edit Master title style</a:t>
            </a:r>
            <a:endParaRPr lang="en"/>
          </a:p>
        </p:txBody>
      </p:sp>
      <p:sp>
        <p:nvSpPr>
          <p:cNvPr id="3" name="Content Placeholder 2">
            <a:extLst>
              <a:ext uri="{FF2B5EF4-FFF2-40B4-BE49-F238E27FC236}">
                <a16:creationId xmlns:a16="http://schemas.microsoft.com/office/drawing/2014/main" id="{028B2DB8-A29F-C834-4D75-E49015ADD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4" name="Content Placeholder 3">
            <a:extLst>
              <a:ext uri="{FF2B5EF4-FFF2-40B4-BE49-F238E27FC236}">
                <a16:creationId xmlns:a16="http://schemas.microsoft.com/office/drawing/2014/main" id="{87D62DB0-7C28-57B9-1EDB-333362760E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5" name="Date Placeholder 4">
            <a:extLst>
              <a:ext uri="{FF2B5EF4-FFF2-40B4-BE49-F238E27FC236}">
                <a16:creationId xmlns:a16="http://schemas.microsoft.com/office/drawing/2014/main" id="{58435025-462C-4D97-79B8-1210A586E883}"/>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6" name="Footer Placeholder 5">
            <a:extLst>
              <a:ext uri="{FF2B5EF4-FFF2-40B4-BE49-F238E27FC236}">
                <a16:creationId xmlns:a16="http://schemas.microsoft.com/office/drawing/2014/main" id="{D1A11A2F-E13B-FA9E-12A4-A7ADA60BAE05}"/>
              </a:ext>
            </a:extLst>
          </p:cNvPr>
          <p:cNvSpPr>
            <a:spLocks noGrp="1"/>
          </p:cNvSpPr>
          <p:nvPr>
            <p:ph type="ftr" sz="quarter" idx="11"/>
          </p:nvPr>
        </p:nvSpPr>
        <p:spPr/>
        <p:txBody>
          <a:bodyPr/>
          <a:lstStyle/>
          <a:p>
            <a:endParaRPr lang="en"/>
          </a:p>
        </p:txBody>
      </p:sp>
      <p:sp>
        <p:nvSpPr>
          <p:cNvPr id="7" name="Slide Number Placeholder 6">
            <a:extLst>
              <a:ext uri="{FF2B5EF4-FFF2-40B4-BE49-F238E27FC236}">
                <a16:creationId xmlns:a16="http://schemas.microsoft.com/office/drawing/2014/main" id="{4343F15E-8EED-F827-78CE-6E0A7C75348B}"/>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180051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2E8D-837B-9057-DC1D-D188094D38D0}"/>
              </a:ext>
            </a:extLst>
          </p:cNvPr>
          <p:cNvSpPr>
            <a:spLocks noGrp="1"/>
          </p:cNvSpPr>
          <p:nvPr>
            <p:ph type="title"/>
          </p:nvPr>
        </p:nvSpPr>
        <p:spPr>
          <a:xfrm>
            <a:off x="839788" y="365125"/>
            <a:ext cx="10515600" cy="1325563"/>
          </a:xfrm>
        </p:spPr>
        <p:txBody>
          <a:bodyPr/>
          <a:lstStyle/>
          <a:p>
            <a:r>
              <a:rPr lang="en-US"/>
              <a:t>Click to edit Master title style</a:t>
            </a:r>
            <a:endParaRPr lang="en"/>
          </a:p>
        </p:txBody>
      </p:sp>
      <p:sp>
        <p:nvSpPr>
          <p:cNvPr id="3" name="Text Placeholder 2">
            <a:extLst>
              <a:ext uri="{FF2B5EF4-FFF2-40B4-BE49-F238E27FC236}">
                <a16:creationId xmlns:a16="http://schemas.microsoft.com/office/drawing/2014/main" id="{CAC6AA10-F760-624A-565E-24199CEA3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1CE67F-1582-C787-BC88-A512C27E61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5" name="Text Placeholder 4">
            <a:extLst>
              <a:ext uri="{FF2B5EF4-FFF2-40B4-BE49-F238E27FC236}">
                <a16:creationId xmlns:a16="http://schemas.microsoft.com/office/drawing/2014/main" id="{B8B2EAA4-6C73-0305-24D5-992C52774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614AC-DEFC-FAD7-00C1-DAD7E833DE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7" name="Date Placeholder 6">
            <a:extLst>
              <a:ext uri="{FF2B5EF4-FFF2-40B4-BE49-F238E27FC236}">
                <a16:creationId xmlns:a16="http://schemas.microsoft.com/office/drawing/2014/main" id="{072DB1E3-7931-9710-77D2-073D237CA023}"/>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8" name="Footer Placeholder 7">
            <a:extLst>
              <a:ext uri="{FF2B5EF4-FFF2-40B4-BE49-F238E27FC236}">
                <a16:creationId xmlns:a16="http://schemas.microsoft.com/office/drawing/2014/main" id="{E379D86E-8D40-CF2C-285F-0364D92BB1FF}"/>
              </a:ext>
            </a:extLst>
          </p:cNvPr>
          <p:cNvSpPr>
            <a:spLocks noGrp="1"/>
          </p:cNvSpPr>
          <p:nvPr>
            <p:ph type="ftr" sz="quarter" idx="11"/>
          </p:nvPr>
        </p:nvSpPr>
        <p:spPr/>
        <p:txBody>
          <a:bodyPr/>
          <a:lstStyle/>
          <a:p>
            <a:endParaRPr lang="en"/>
          </a:p>
        </p:txBody>
      </p:sp>
      <p:sp>
        <p:nvSpPr>
          <p:cNvPr id="9" name="Slide Number Placeholder 8">
            <a:extLst>
              <a:ext uri="{FF2B5EF4-FFF2-40B4-BE49-F238E27FC236}">
                <a16:creationId xmlns:a16="http://schemas.microsoft.com/office/drawing/2014/main" id="{7593E18A-295D-D6A4-388A-C61887DF7773}"/>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4126983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4D8D-6BD5-309F-8214-1F2E4D8750A4}"/>
              </a:ext>
            </a:extLst>
          </p:cNvPr>
          <p:cNvSpPr>
            <a:spLocks noGrp="1"/>
          </p:cNvSpPr>
          <p:nvPr>
            <p:ph type="title"/>
          </p:nvPr>
        </p:nvSpPr>
        <p:spPr/>
        <p:txBody>
          <a:bodyPr/>
          <a:lstStyle/>
          <a:p>
            <a:r>
              <a:rPr lang="en-US"/>
              <a:t>Click to edit Master title style</a:t>
            </a:r>
            <a:endParaRPr lang="en"/>
          </a:p>
        </p:txBody>
      </p:sp>
      <p:sp>
        <p:nvSpPr>
          <p:cNvPr id="3" name="Date Placeholder 2">
            <a:extLst>
              <a:ext uri="{FF2B5EF4-FFF2-40B4-BE49-F238E27FC236}">
                <a16:creationId xmlns:a16="http://schemas.microsoft.com/office/drawing/2014/main" id="{914D6F79-F255-0689-44DD-699652BDC213}"/>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4" name="Footer Placeholder 3">
            <a:extLst>
              <a:ext uri="{FF2B5EF4-FFF2-40B4-BE49-F238E27FC236}">
                <a16:creationId xmlns:a16="http://schemas.microsoft.com/office/drawing/2014/main" id="{B23D8A40-E54A-70DE-10D1-E6CBAD78E8ED}"/>
              </a:ext>
            </a:extLst>
          </p:cNvPr>
          <p:cNvSpPr>
            <a:spLocks noGrp="1"/>
          </p:cNvSpPr>
          <p:nvPr>
            <p:ph type="ftr" sz="quarter" idx="11"/>
          </p:nvPr>
        </p:nvSpPr>
        <p:spPr/>
        <p:txBody>
          <a:bodyPr/>
          <a:lstStyle/>
          <a:p>
            <a:endParaRPr lang="en"/>
          </a:p>
        </p:txBody>
      </p:sp>
      <p:sp>
        <p:nvSpPr>
          <p:cNvPr id="5" name="Slide Number Placeholder 4">
            <a:extLst>
              <a:ext uri="{FF2B5EF4-FFF2-40B4-BE49-F238E27FC236}">
                <a16:creationId xmlns:a16="http://schemas.microsoft.com/office/drawing/2014/main" id="{BDCBFA7B-B21E-E556-7927-6DD75FC44A03}"/>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237960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9728" y="-9729"/>
            <a:ext cx="12201728"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5715021-AF61-AF4F-9B48-1343FD8CB059}"/>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F9EAB-5C40-DB70-15EE-056B205733AF}"/>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3" name="Footer Placeholder 2">
            <a:extLst>
              <a:ext uri="{FF2B5EF4-FFF2-40B4-BE49-F238E27FC236}">
                <a16:creationId xmlns:a16="http://schemas.microsoft.com/office/drawing/2014/main" id="{57133807-4D98-71B3-85BB-AC09D927E752}"/>
              </a:ext>
            </a:extLst>
          </p:cNvPr>
          <p:cNvSpPr>
            <a:spLocks noGrp="1"/>
          </p:cNvSpPr>
          <p:nvPr>
            <p:ph type="ftr" sz="quarter" idx="11"/>
          </p:nvPr>
        </p:nvSpPr>
        <p:spPr/>
        <p:txBody>
          <a:bodyPr/>
          <a:lstStyle/>
          <a:p>
            <a:endParaRPr lang="en"/>
          </a:p>
        </p:txBody>
      </p:sp>
      <p:sp>
        <p:nvSpPr>
          <p:cNvPr id="4" name="Slide Number Placeholder 3">
            <a:extLst>
              <a:ext uri="{FF2B5EF4-FFF2-40B4-BE49-F238E27FC236}">
                <a16:creationId xmlns:a16="http://schemas.microsoft.com/office/drawing/2014/main" id="{1A64FAC1-3109-791A-D33C-128EA47C4D25}"/>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1953396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3D99-7F04-E46D-3192-3C2D24A46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
          </a:p>
        </p:txBody>
      </p:sp>
      <p:sp>
        <p:nvSpPr>
          <p:cNvPr id="3" name="Content Placeholder 2">
            <a:extLst>
              <a:ext uri="{FF2B5EF4-FFF2-40B4-BE49-F238E27FC236}">
                <a16:creationId xmlns:a16="http://schemas.microsoft.com/office/drawing/2014/main" id="{7ED098EE-DFE8-8339-77E5-7B4A2A363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4" name="Text Placeholder 3">
            <a:extLst>
              <a:ext uri="{FF2B5EF4-FFF2-40B4-BE49-F238E27FC236}">
                <a16:creationId xmlns:a16="http://schemas.microsoft.com/office/drawing/2014/main" id="{6A5F12E2-FDB5-B9B8-291A-F7E7B82EA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5AF-3900-0071-C921-AD8CB4134A5C}"/>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6" name="Footer Placeholder 5">
            <a:extLst>
              <a:ext uri="{FF2B5EF4-FFF2-40B4-BE49-F238E27FC236}">
                <a16:creationId xmlns:a16="http://schemas.microsoft.com/office/drawing/2014/main" id="{BF5C56F4-5A1A-5588-BFC2-2F0172DB98AF}"/>
              </a:ext>
            </a:extLst>
          </p:cNvPr>
          <p:cNvSpPr>
            <a:spLocks noGrp="1"/>
          </p:cNvSpPr>
          <p:nvPr>
            <p:ph type="ftr" sz="quarter" idx="11"/>
          </p:nvPr>
        </p:nvSpPr>
        <p:spPr/>
        <p:txBody>
          <a:bodyPr/>
          <a:lstStyle/>
          <a:p>
            <a:endParaRPr lang="en"/>
          </a:p>
        </p:txBody>
      </p:sp>
      <p:sp>
        <p:nvSpPr>
          <p:cNvPr id="7" name="Slide Number Placeholder 6">
            <a:extLst>
              <a:ext uri="{FF2B5EF4-FFF2-40B4-BE49-F238E27FC236}">
                <a16:creationId xmlns:a16="http://schemas.microsoft.com/office/drawing/2014/main" id="{B856420A-1BD3-4C68-5FCA-16F0C558B0E0}"/>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1112200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CF87-93EA-6AEA-B291-1D5A2AD5F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
          </a:p>
        </p:txBody>
      </p:sp>
      <p:sp>
        <p:nvSpPr>
          <p:cNvPr id="3" name="Picture Placeholder 2">
            <a:extLst>
              <a:ext uri="{FF2B5EF4-FFF2-40B4-BE49-F238E27FC236}">
                <a16:creationId xmlns:a16="http://schemas.microsoft.com/office/drawing/2014/main" id="{76D3BC28-6762-5117-6447-5BCB43B1E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
          </a:p>
        </p:txBody>
      </p:sp>
      <p:sp>
        <p:nvSpPr>
          <p:cNvPr id="4" name="Text Placeholder 3">
            <a:extLst>
              <a:ext uri="{FF2B5EF4-FFF2-40B4-BE49-F238E27FC236}">
                <a16:creationId xmlns:a16="http://schemas.microsoft.com/office/drawing/2014/main" id="{8DD24D66-69FD-A9F7-A6B6-200CE87E0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52AAE-9E2E-2D29-E5E1-5F06CA840397}"/>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6" name="Footer Placeholder 5">
            <a:extLst>
              <a:ext uri="{FF2B5EF4-FFF2-40B4-BE49-F238E27FC236}">
                <a16:creationId xmlns:a16="http://schemas.microsoft.com/office/drawing/2014/main" id="{4EC2F3DE-065A-14F3-789D-115DDD9F5779}"/>
              </a:ext>
            </a:extLst>
          </p:cNvPr>
          <p:cNvSpPr>
            <a:spLocks noGrp="1"/>
          </p:cNvSpPr>
          <p:nvPr>
            <p:ph type="ftr" sz="quarter" idx="11"/>
          </p:nvPr>
        </p:nvSpPr>
        <p:spPr/>
        <p:txBody>
          <a:bodyPr/>
          <a:lstStyle/>
          <a:p>
            <a:endParaRPr lang="en"/>
          </a:p>
        </p:txBody>
      </p:sp>
      <p:sp>
        <p:nvSpPr>
          <p:cNvPr id="7" name="Slide Number Placeholder 6">
            <a:extLst>
              <a:ext uri="{FF2B5EF4-FFF2-40B4-BE49-F238E27FC236}">
                <a16:creationId xmlns:a16="http://schemas.microsoft.com/office/drawing/2014/main" id="{082793E9-C13B-F344-9BE2-2DE5CBAA808D}"/>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277316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866D-50ED-28A1-F460-A59570D2E269}"/>
              </a:ext>
            </a:extLst>
          </p:cNvPr>
          <p:cNvSpPr>
            <a:spLocks noGrp="1"/>
          </p:cNvSpPr>
          <p:nvPr>
            <p:ph type="title"/>
          </p:nvPr>
        </p:nvSpPr>
        <p:spPr/>
        <p:txBody>
          <a:bodyPr/>
          <a:lstStyle/>
          <a:p>
            <a:r>
              <a:rPr lang="en-US"/>
              <a:t>Click to edit Master title style</a:t>
            </a:r>
            <a:endParaRPr lang="en"/>
          </a:p>
        </p:txBody>
      </p:sp>
      <p:sp>
        <p:nvSpPr>
          <p:cNvPr id="3" name="Vertical Text Placeholder 2">
            <a:extLst>
              <a:ext uri="{FF2B5EF4-FFF2-40B4-BE49-F238E27FC236}">
                <a16:creationId xmlns:a16="http://schemas.microsoft.com/office/drawing/2014/main" id="{CEE27181-24AB-0EA2-55F2-FCE9F8EE5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4" name="Date Placeholder 3">
            <a:extLst>
              <a:ext uri="{FF2B5EF4-FFF2-40B4-BE49-F238E27FC236}">
                <a16:creationId xmlns:a16="http://schemas.microsoft.com/office/drawing/2014/main" id="{AB7AE585-F84D-8DD5-00F6-FBCA2506E411}"/>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5" name="Footer Placeholder 4">
            <a:extLst>
              <a:ext uri="{FF2B5EF4-FFF2-40B4-BE49-F238E27FC236}">
                <a16:creationId xmlns:a16="http://schemas.microsoft.com/office/drawing/2014/main" id="{8A59B423-E2F3-1BE1-D6EE-AEDA4AC50E8E}"/>
              </a:ext>
            </a:extLst>
          </p:cNvPr>
          <p:cNvSpPr>
            <a:spLocks noGrp="1"/>
          </p:cNvSpPr>
          <p:nvPr>
            <p:ph type="ftr" sz="quarter" idx="11"/>
          </p:nvPr>
        </p:nvSpPr>
        <p:spPr/>
        <p:txBody>
          <a:bodyPr/>
          <a:lstStyle/>
          <a:p>
            <a:endParaRPr lang="en"/>
          </a:p>
        </p:txBody>
      </p:sp>
      <p:sp>
        <p:nvSpPr>
          <p:cNvPr id="6" name="Slide Number Placeholder 5">
            <a:extLst>
              <a:ext uri="{FF2B5EF4-FFF2-40B4-BE49-F238E27FC236}">
                <a16:creationId xmlns:a16="http://schemas.microsoft.com/office/drawing/2014/main" id="{E9860A4B-2D1D-4A36-50A5-72E14908EBAB}"/>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89799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A3F9A-2817-776E-A9F8-F4259001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
          </a:p>
        </p:txBody>
      </p:sp>
      <p:sp>
        <p:nvSpPr>
          <p:cNvPr id="3" name="Vertical Text Placeholder 2">
            <a:extLst>
              <a:ext uri="{FF2B5EF4-FFF2-40B4-BE49-F238E27FC236}">
                <a16:creationId xmlns:a16="http://schemas.microsoft.com/office/drawing/2014/main" id="{CC5C0BD5-0C5D-051B-420E-10BE9DB4A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4" name="Date Placeholder 3">
            <a:extLst>
              <a:ext uri="{FF2B5EF4-FFF2-40B4-BE49-F238E27FC236}">
                <a16:creationId xmlns:a16="http://schemas.microsoft.com/office/drawing/2014/main" id="{08672232-67E7-A5D4-EC7E-5EA49962CDC3}"/>
              </a:ext>
            </a:extLst>
          </p:cNvPr>
          <p:cNvSpPr>
            <a:spLocks noGrp="1"/>
          </p:cNvSpPr>
          <p:nvPr>
            <p:ph type="dt" sz="half" idx="10"/>
          </p:nvPr>
        </p:nvSpPr>
        <p:spPr/>
        <p:txBody>
          <a:bodyPr/>
          <a:lstStyle/>
          <a:p>
            <a:fld id="{C3905D14-40C4-4F2A-9D51-92D43BBE3678}" type="datetimeFigureOut">
              <a:rPr lang="en" smtClean="0"/>
              <a:t>8/15/2023</a:t>
            </a:fld>
            <a:endParaRPr lang="en"/>
          </a:p>
        </p:txBody>
      </p:sp>
      <p:sp>
        <p:nvSpPr>
          <p:cNvPr id="5" name="Footer Placeholder 4">
            <a:extLst>
              <a:ext uri="{FF2B5EF4-FFF2-40B4-BE49-F238E27FC236}">
                <a16:creationId xmlns:a16="http://schemas.microsoft.com/office/drawing/2014/main" id="{65F86336-CE25-47E8-1D29-43A2AD18834A}"/>
              </a:ext>
            </a:extLst>
          </p:cNvPr>
          <p:cNvSpPr>
            <a:spLocks noGrp="1"/>
          </p:cNvSpPr>
          <p:nvPr>
            <p:ph type="ftr" sz="quarter" idx="11"/>
          </p:nvPr>
        </p:nvSpPr>
        <p:spPr/>
        <p:txBody>
          <a:bodyPr/>
          <a:lstStyle/>
          <a:p>
            <a:endParaRPr lang="en"/>
          </a:p>
        </p:txBody>
      </p:sp>
      <p:sp>
        <p:nvSpPr>
          <p:cNvPr id="6" name="Slide Number Placeholder 5">
            <a:extLst>
              <a:ext uri="{FF2B5EF4-FFF2-40B4-BE49-F238E27FC236}">
                <a16:creationId xmlns:a16="http://schemas.microsoft.com/office/drawing/2014/main" id="{CAE0E2FF-D6D4-D0CC-90D0-214906E2FA77}"/>
              </a:ext>
            </a:extLst>
          </p:cNvPr>
          <p:cNvSpPr>
            <a:spLocks noGrp="1"/>
          </p:cNvSpPr>
          <p:nvPr>
            <p:ph type="sldNum" sz="quarter" idx="12"/>
          </p:nvPr>
        </p:nvSpPr>
        <p:spPr/>
        <p:txBody>
          <a:bodyPr/>
          <a:lstStyle/>
          <a:p>
            <a:fld id="{5D538AC3-6D28-48C6-8FB2-0C53AFF806A3}" type="slidenum">
              <a:rPr lang="en" smtClean="0"/>
              <a:t>‹#›</a:t>
            </a:fld>
            <a:endParaRPr lang="en"/>
          </a:p>
        </p:txBody>
      </p:sp>
    </p:spTree>
    <p:extLst>
      <p:ext uri="{BB962C8B-B14F-4D97-AF65-F5344CB8AC3E}">
        <p14:creationId xmlns:p14="http://schemas.microsoft.com/office/powerpoint/2010/main" val="311300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4" name="TextBox 13"/>
          <p:cNvSpPr txBox="1"/>
          <p:nvPr userDrawn="1"/>
        </p:nvSpPr>
        <p:spPr>
          <a:xfrm>
            <a:off x="7478040" y="6398498"/>
            <a:ext cx="4489537" cy="369332"/>
          </a:xfrm>
          <a:prstGeom prst="rect">
            <a:avLst/>
          </a:prstGeom>
          <a:noFill/>
        </p:spPr>
        <p:txBody>
          <a:bodyPr wrap="square" rtlCol="0">
            <a:spAutoFit/>
          </a:bodyPr>
          <a:lstStyle/>
          <a:p>
            <a:pPr algn="r"/>
            <a:r>
              <a:rPr lang="en-US" sz="1800" b="1" i="0" dirty="0">
                <a:solidFill>
                  <a:schemeClr val="bg1"/>
                </a:solidFill>
                <a:latin typeface="Gotham" charset="0"/>
                <a:ea typeface="Gotham" charset="0"/>
                <a:cs typeface="Gotham" charset="0"/>
              </a:rPr>
              <a:t>MINES</a:t>
            </a:r>
            <a:r>
              <a:rPr lang="en-US" sz="1800" b="1" i="0" dirty="0">
                <a:solidFill>
                  <a:srgbClr val="D2492A"/>
                </a:solidFill>
                <a:latin typeface="Gotham" charset="0"/>
                <a:ea typeface="Gotham" charset="0"/>
                <a:cs typeface="Gotham" charset="0"/>
              </a:rPr>
              <a:t>.</a:t>
            </a:r>
            <a:r>
              <a:rPr lang="en-US" sz="1800" b="0" i="0" dirty="0">
                <a:solidFill>
                  <a:srgbClr val="92A2BD"/>
                </a:solidFill>
                <a:latin typeface="Gotham Book" charset="0"/>
                <a:ea typeface="Gotham Book" charset="0"/>
                <a:cs typeface="Gotham Book" charset="0"/>
              </a:rPr>
              <a:t>EDU</a:t>
            </a:r>
          </a:p>
        </p:txBody>
      </p:sp>
      <p:pic>
        <p:nvPicPr>
          <p:cNvPr id="18" name="Picture 17" descr="A black background with white text&#10;&#10;Description automatically generated">
            <a:extLst>
              <a:ext uri="{FF2B5EF4-FFF2-40B4-BE49-F238E27FC236}">
                <a16:creationId xmlns:a16="http://schemas.microsoft.com/office/drawing/2014/main" id="{3E7D86DE-09DF-4447-44F7-93A11D6BD5BC}"/>
              </a:ext>
            </a:extLst>
          </p:cNvPr>
          <p:cNvPicPr>
            <a:picLocks noChangeAspect="1"/>
          </p:cNvPicPr>
          <p:nvPr userDrawn="1"/>
        </p:nvPicPr>
        <p:blipFill>
          <a:blip r:embed="rId2"/>
          <a:stretch>
            <a:fillRect/>
          </a:stretch>
        </p:blipFill>
        <p:spPr>
          <a:xfrm>
            <a:off x="-133332" y="6155436"/>
            <a:ext cx="2343132" cy="855455"/>
          </a:xfrm>
          <a:prstGeom prst="rect">
            <a:avLst/>
          </a:prstGeom>
        </p:spPr>
      </p:pic>
    </p:spTree>
    <p:extLst>
      <p:ext uri="{BB962C8B-B14F-4D97-AF65-F5344CB8AC3E}">
        <p14:creationId xmlns:p14="http://schemas.microsoft.com/office/powerpoint/2010/main" val="213633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3E729617-3EE6-934F-B272-92B6163ABCA3}"/>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dirty="0">
                <a:solidFill>
                  <a:schemeClr val="bg1"/>
                </a:solidFill>
                <a:latin typeface="Gotham" charset="0"/>
                <a:ea typeface="Gotham" charset="0"/>
                <a:cs typeface="Gotham" charset="0"/>
              </a:rPr>
              <a:t>MINES</a:t>
            </a:r>
            <a:r>
              <a:rPr lang="en-US" sz="1800" b="1" i="0" dirty="0">
                <a:solidFill>
                  <a:srgbClr val="D2492A"/>
                </a:solidFill>
                <a:latin typeface="Gotham" charset="0"/>
                <a:ea typeface="Gotham" charset="0"/>
                <a:cs typeface="Gotham" charset="0"/>
              </a:rPr>
              <a:t>.</a:t>
            </a:r>
            <a:r>
              <a:rPr lang="en-US" sz="1800" b="0" i="0" dirty="0">
                <a:solidFill>
                  <a:srgbClr val="92A2BD"/>
                </a:solidFill>
                <a:latin typeface="Gotham Book" charset="0"/>
                <a:ea typeface="Gotham Book" charset="0"/>
                <a:cs typeface="Gotham Book" charset="0"/>
              </a:rPr>
              <a:t>EDU</a:t>
            </a:r>
          </a:p>
        </p:txBody>
      </p:sp>
      <p:pic>
        <p:nvPicPr>
          <p:cNvPr id="10" name="Picture 9" descr="A black background with white text&#10;&#10;Description automatically generated">
            <a:extLst>
              <a:ext uri="{FF2B5EF4-FFF2-40B4-BE49-F238E27FC236}">
                <a16:creationId xmlns:a16="http://schemas.microsoft.com/office/drawing/2014/main" id="{796D2AEA-24C5-F153-805B-6BE600FA3C05}"/>
              </a:ext>
            </a:extLst>
          </p:cNvPr>
          <p:cNvPicPr>
            <a:picLocks noChangeAspect="1"/>
          </p:cNvPicPr>
          <p:nvPr userDrawn="1"/>
        </p:nvPicPr>
        <p:blipFill>
          <a:blip r:embed="rId2"/>
          <a:stretch>
            <a:fillRect/>
          </a:stretch>
        </p:blipFill>
        <p:spPr>
          <a:xfrm>
            <a:off x="-133332" y="6155436"/>
            <a:ext cx="2343132" cy="855455"/>
          </a:xfrm>
          <a:prstGeom prst="rect">
            <a:avLst/>
          </a:prstGeom>
        </p:spPr>
      </p:pic>
    </p:spTree>
    <p:extLst>
      <p:ext uri="{BB962C8B-B14F-4D97-AF65-F5344CB8AC3E}">
        <p14:creationId xmlns:p14="http://schemas.microsoft.com/office/powerpoint/2010/main" val="169185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07053E08-80AB-B043-979E-87B7A1E7EB2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BA0EA07-1225-FE4C-917E-74A024F5E428}"/>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8/15/2023</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Title 2"/>
          <p:cNvSpPr txBox="1">
            <a:spLocks/>
          </p:cNvSpPr>
          <p:nvPr userDrawn="1"/>
        </p:nvSpPr>
        <p:spPr>
          <a:xfrm>
            <a:off x="838202"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sz="4400" b="1" i="0">
                <a:latin typeface="Arial" panose="020B0604020202020204" pitchFamily="34" charset="0"/>
                <a:cs typeface="Arial" panose="020B0604020202020204" pitchFamily="34" charset="0"/>
              </a:rPr>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0048" y="-10048"/>
            <a:ext cx="12202048" cy="6868048"/>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9" y="2531096"/>
            <a:ext cx="9144000" cy="1655762"/>
          </a:xfrm>
        </p:spPr>
        <p:txBody>
          <a:bodyPr>
            <a:normAutofit/>
          </a:bodyPr>
          <a:lstStyle>
            <a:lvl1pPr marL="0" indent="0">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4"/>
            <a:ext cx="4862405" cy="1794085"/>
          </a:xfrm>
        </p:spPr>
        <p:txBody>
          <a:bodyPr/>
          <a:lstStyle/>
          <a:p>
            <a:r>
              <a:rPr lang="en-US"/>
              <a:t>Headline Copy Goes Here</a:t>
            </a:r>
          </a:p>
        </p:txBody>
      </p:sp>
      <p:sp>
        <p:nvSpPr>
          <p:cNvPr id="4" name="Content Placeholder 2"/>
          <p:cNvSpPr>
            <a:spLocks noGrp="1"/>
          </p:cNvSpPr>
          <p:nvPr>
            <p:ph idx="1"/>
          </p:nvPr>
        </p:nvSpPr>
        <p:spPr>
          <a:xfrm>
            <a:off x="7060253"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3"/>
            <a:ext cx="6890995"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8" name="TextBox 7"/>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53956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347766"/>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66" r:id="rId4"/>
    <p:sldLayoutId id="2147483667" r:id="rId5"/>
    <p:sldLayoutId id="2147483668" r:id="rId6"/>
    <p:sldLayoutId id="2147483669" r:id="rId7"/>
    <p:sldLayoutId id="2147483661" r:id="rId8"/>
    <p:sldLayoutId id="2147483660"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78CE34-C557-D106-D8E6-92666FBE2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
          </a:p>
        </p:txBody>
      </p:sp>
      <p:sp>
        <p:nvSpPr>
          <p:cNvPr id="3" name="Text Placeholder 2">
            <a:extLst>
              <a:ext uri="{FF2B5EF4-FFF2-40B4-BE49-F238E27FC236}">
                <a16:creationId xmlns:a16="http://schemas.microsoft.com/office/drawing/2014/main" id="{19F34871-CA1E-B2AC-36C1-9B9802FF6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
          </a:p>
        </p:txBody>
      </p:sp>
      <p:sp>
        <p:nvSpPr>
          <p:cNvPr id="4" name="Date Placeholder 3">
            <a:extLst>
              <a:ext uri="{FF2B5EF4-FFF2-40B4-BE49-F238E27FC236}">
                <a16:creationId xmlns:a16="http://schemas.microsoft.com/office/drawing/2014/main" id="{8999B1C6-4218-1529-FF93-44C6C6BBF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05D14-40C4-4F2A-9D51-92D43BBE3678}" type="datetimeFigureOut">
              <a:rPr lang="en" smtClean="0"/>
              <a:t>8/15/2023</a:t>
            </a:fld>
            <a:endParaRPr lang="en"/>
          </a:p>
        </p:txBody>
      </p:sp>
      <p:sp>
        <p:nvSpPr>
          <p:cNvPr id="5" name="Footer Placeholder 4">
            <a:extLst>
              <a:ext uri="{FF2B5EF4-FFF2-40B4-BE49-F238E27FC236}">
                <a16:creationId xmlns:a16="http://schemas.microsoft.com/office/drawing/2014/main" id="{DF3F5BB6-B121-3356-643E-5FA187F88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
          </a:p>
        </p:txBody>
      </p:sp>
      <p:sp>
        <p:nvSpPr>
          <p:cNvPr id="6" name="Slide Number Placeholder 5">
            <a:extLst>
              <a:ext uri="{FF2B5EF4-FFF2-40B4-BE49-F238E27FC236}">
                <a16:creationId xmlns:a16="http://schemas.microsoft.com/office/drawing/2014/main" id="{379BBC77-7373-803D-0822-419F13F47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38AC3-6D28-48C6-8FB2-0C53AFF806A3}" type="slidenum">
              <a:rPr lang="en" smtClean="0"/>
              <a:t>‹#›</a:t>
            </a:fld>
            <a:endParaRPr lang="en"/>
          </a:p>
        </p:txBody>
      </p:sp>
    </p:spTree>
    <p:extLst>
      <p:ext uri="{BB962C8B-B14F-4D97-AF65-F5344CB8AC3E}">
        <p14:creationId xmlns:p14="http://schemas.microsoft.com/office/powerpoint/2010/main" val="59239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video" Target="https://player.vimeo.com/video/853860216?app_id=12296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370" y="461993"/>
            <a:ext cx="10943189" cy="719056"/>
          </a:xfrm>
        </p:spPr>
        <p:txBody>
          <a:bodyPr>
            <a:noAutofit/>
          </a:bodyPr>
          <a:lstStyle/>
          <a:p>
            <a:pPr algn="l"/>
            <a:r>
              <a:rPr lang="en-US" sz="4000" b="0" i="0" u="none" strike="noStrike" baseline="0">
                <a:solidFill>
                  <a:srgbClr val="FFFFFF"/>
                </a:solidFill>
              </a:rPr>
              <a:t>Lunar Alloy Metal Production Plant (LAMPP)</a:t>
            </a:r>
            <a:br>
              <a:rPr lang="en-US" sz="4000" b="0" i="0" u="none" strike="noStrike" baseline="0">
                <a:solidFill>
                  <a:srgbClr val="FFFFFF"/>
                </a:solidFill>
              </a:rPr>
            </a:br>
            <a:r>
              <a:rPr lang="en-US" sz="4000" b="0" i="0" u="none" strike="noStrike" baseline="0">
                <a:solidFill>
                  <a:srgbClr val="FFFFFF"/>
                </a:solidFill>
              </a:rPr>
              <a:t>NASA 2023 Big Idea Challenge</a:t>
            </a:r>
            <a:endParaRPr lang="en-US" sz="4000"/>
          </a:p>
        </p:txBody>
      </p:sp>
      <p:sp>
        <p:nvSpPr>
          <p:cNvPr id="3" name="Subtitle 2"/>
          <p:cNvSpPr>
            <a:spLocks noGrp="1"/>
          </p:cNvSpPr>
          <p:nvPr>
            <p:ph type="subTitle" idx="1"/>
          </p:nvPr>
        </p:nvSpPr>
        <p:spPr>
          <a:xfrm>
            <a:off x="395370" y="1849303"/>
            <a:ext cx="9144000" cy="1655762"/>
          </a:xfrm>
        </p:spPr>
        <p:txBody>
          <a:bodyPr>
            <a:normAutofit/>
          </a:bodyPr>
          <a:lstStyle/>
          <a:p>
            <a:r>
              <a:rPr lang="en-US" sz="2400"/>
              <a:t>Lunar Surface Innovation Consortium (LSIC) Telecon</a:t>
            </a:r>
          </a:p>
          <a:p>
            <a:r>
              <a:rPr lang="en-US" sz="2400"/>
              <a:t>16 August 2023</a:t>
            </a:r>
          </a:p>
        </p:txBody>
      </p:sp>
      <p:pic>
        <p:nvPicPr>
          <p:cNvPr id="4" name="Picture 3">
            <a:extLst>
              <a:ext uri="{FF2B5EF4-FFF2-40B4-BE49-F238E27FC236}">
                <a16:creationId xmlns:a16="http://schemas.microsoft.com/office/drawing/2014/main" id="{F4E41912-BD97-4935-B2BA-799238F6042E}"/>
              </a:ext>
            </a:extLst>
          </p:cNvPr>
          <p:cNvPicPr>
            <a:picLocks noChangeAspect="1"/>
          </p:cNvPicPr>
          <p:nvPr/>
        </p:nvPicPr>
        <p:blipFill>
          <a:blip r:embed="rId2"/>
          <a:stretch>
            <a:fillRect/>
          </a:stretch>
        </p:blipFill>
        <p:spPr>
          <a:xfrm>
            <a:off x="7910916" y="856731"/>
            <a:ext cx="1873626" cy="1655762"/>
          </a:xfrm>
          <a:prstGeom prst="rect">
            <a:avLst/>
          </a:prstGeom>
        </p:spPr>
      </p:pic>
      <p:pic>
        <p:nvPicPr>
          <p:cNvPr id="5" name="Picture 4">
            <a:extLst>
              <a:ext uri="{FF2B5EF4-FFF2-40B4-BE49-F238E27FC236}">
                <a16:creationId xmlns:a16="http://schemas.microsoft.com/office/drawing/2014/main" id="{7EBA9E31-D3CB-4A6F-BE51-6E4FEA3B6772}"/>
              </a:ext>
            </a:extLst>
          </p:cNvPr>
          <p:cNvPicPr>
            <a:picLocks noChangeAspect="1"/>
          </p:cNvPicPr>
          <p:nvPr/>
        </p:nvPicPr>
        <p:blipFill>
          <a:blip r:embed="rId3"/>
          <a:stretch>
            <a:fillRect/>
          </a:stretch>
        </p:blipFill>
        <p:spPr>
          <a:xfrm>
            <a:off x="9870357" y="1025017"/>
            <a:ext cx="1590788" cy="1319189"/>
          </a:xfrm>
          <a:prstGeom prst="rect">
            <a:avLst/>
          </a:prstGeom>
        </p:spPr>
      </p:pic>
      <p:sp>
        <p:nvSpPr>
          <p:cNvPr id="14" name="Subtitle 2">
            <a:extLst>
              <a:ext uri="{FF2B5EF4-FFF2-40B4-BE49-F238E27FC236}">
                <a16:creationId xmlns:a16="http://schemas.microsoft.com/office/drawing/2014/main" id="{40A80138-157B-4908-B2A4-13D00A062C8E}"/>
              </a:ext>
            </a:extLst>
          </p:cNvPr>
          <p:cNvSpPr txBox="1">
            <a:spLocks/>
          </p:cNvSpPr>
          <p:nvPr/>
        </p:nvSpPr>
        <p:spPr>
          <a:xfrm>
            <a:off x="-382588" y="3465982"/>
            <a:ext cx="4344203" cy="396507"/>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1600" u="sng"/>
              <a:t>Team Members</a:t>
            </a:r>
          </a:p>
        </p:txBody>
      </p:sp>
      <p:sp>
        <p:nvSpPr>
          <p:cNvPr id="15" name="Subtitle 2">
            <a:extLst>
              <a:ext uri="{FF2B5EF4-FFF2-40B4-BE49-F238E27FC236}">
                <a16:creationId xmlns:a16="http://schemas.microsoft.com/office/drawing/2014/main" id="{3CFD69A4-AB25-44ED-8502-30FE68A5B77D}"/>
              </a:ext>
            </a:extLst>
          </p:cNvPr>
          <p:cNvSpPr txBox="1">
            <a:spLocks/>
          </p:cNvSpPr>
          <p:nvPr/>
        </p:nvSpPr>
        <p:spPr>
          <a:xfrm>
            <a:off x="2559328" y="3907653"/>
            <a:ext cx="2316021" cy="2162591"/>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600"/>
          </a:p>
        </p:txBody>
      </p:sp>
      <p:sp>
        <p:nvSpPr>
          <p:cNvPr id="16" name="Subtitle 2">
            <a:extLst>
              <a:ext uri="{FF2B5EF4-FFF2-40B4-BE49-F238E27FC236}">
                <a16:creationId xmlns:a16="http://schemas.microsoft.com/office/drawing/2014/main" id="{2CED09B5-F02E-4872-9A31-B0BB08D7B746}"/>
              </a:ext>
            </a:extLst>
          </p:cNvPr>
          <p:cNvSpPr txBox="1">
            <a:spLocks/>
          </p:cNvSpPr>
          <p:nvPr/>
        </p:nvSpPr>
        <p:spPr>
          <a:xfrm>
            <a:off x="33436" y="3906111"/>
            <a:ext cx="2749394" cy="2102053"/>
          </a:xfrm>
          <a:prstGeom prst="rect">
            <a:avLst/>
          </a:prstGeom>
        </p:spPr>
        <p:txBody>
          <a:bodyPr vert="horz" lIns="91440" tIns="45720" rIns="91440" bIns="45720" rtlCol="0" anchor="t">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latin typeface="Arial"/>
                <a:cs typeface="Arial"/>
              </a:rPr>
              <a:t>Wesley Butler</a:t>
            </a:r>
            <a:endParaRPr lang="en-US" sz="1400" dirty="0"/>
          </a:p>
          <a:p>
            <a:pPr marL="285750" indent="-285750">
              <a:buFont typeface="Arial" panose="020B0604020202020204" pitchFamily="34" charset="0"/>
              <a:buChar char="•"/>
            </a:pPr>
            <a:r>
              <a:rPr lang="en-US" sz="1400" dirty="0"/>
              <a:t>Peter Corwin</a:t>
            </a:r>
          </a:p>
          <a:p>
            <a:pPr marL="285750" indent="-285750">
              <a:buFont typeface="Arial" panose="020B0604020202020204" pitchFamily="34" charset="0"/>
              <a:buChar char="•"/>
            </a:pPr>
            <a:r>
              <a:rPr lang="en-US" sz="1400" dirty="0"/>
              <a:t>Kyla Edison</a:t>
            </a:r>
          </a:p>
          <a:p>
            <a:pPr marL="285750" indent="-285750">
              <a:buFont typeface="Arial" panose="020B0604020202020204" pitchFamily="34" charset="0"/>
              <a:buChar char="•"/>
            </a:pPr>
            <a:r>
              <a:rPr lang="en-US" sz="1400" dirty="0">
                <a:latin typeface="Arial"/>
                <a:cs typeface="Arial"/>
              </a:rPr>
              <a:t>Gustavo Jamanca-Lino</a:t>
            </a:r>
            <a:endParaRPr lang="en-US" sz="1400" dirty="0"/>
          </a:p>
          <a:p>
            <a:pPr marL="285750" indent="-285750">
              <a:buFont typeface="Arial" panose="020B0604020202020204" pitchFamily="34" charset="0"/>
              <a:buChar char="•"/>
            </a:pPr>
            <a:r>
              <a:rPr lang="en-US" sz="1400" dirty="0"/>
              <a:t>Ian Jehn</a:t>
            </a:r>
          </a:p>
          <a:p>
            <a:pPr marL="285750" indent="-285750">
              <a:buFont typeface="Arial" panose="020B0604020202020204" pitchFamily="34" charset="0"/>
              <a:buChar char="•"/>
            </a:pPr>
            <a:r>
              <a:rPr lang="en-US" sz="1400" dirty="0"/>
              <a:t>Daniel McConville</a:t>
            </a:r>
          </a:p>
          <a:p>
            <a:pPr marL="285750" indent="-285750">
              <a:buFont typeface="Arial" panose="020B0604020202020204" pitchFamily="34" charset="0"/>
              <a:buChar char="•"/>
            </a:pPr>
            <a:endParaRPr lang="en-US" sz="1600" dirty="0"/>
          </a:p>
        </p:txBody>
      </p:sp>
      <p:sp>
        <p:nvSpPr>
          <p:cNvPr id="17" name="Subtitle 2">
            <a:extLst>
              <a:ext uri="{FF2B5EF4-FFF2-40B4-BE49-F238E27FC236}">
                <a16:creationId xmlns:a16="http://schemas.microsoft.com/office/drawing/2014/main" id="{4613215F-6704-4586-B524-1113C84073AD}"/>
              </a:ext>
            </a:extLst>
          </p:cNvPr>
          <p:cNvSpPr txBox="1">
            <a:spLocks/>
          </p:cNvSpPr>
          <p:nvPr/>
        </p:nvSpPr>
        <p:spPr>
          <a:xfrm>
            <a:off x="4739573" y="3350433"/>
            <a:ext cx="6962900" cy="396507"/>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1400" u="sng"/>
              <a:t>Faculty Advisors</a:t>
            </a:r>
            <a:endParaRPr lang="en-US" sz="1400"/>
          </a:p>
          <a:p>
            <a:pPr marL="285750" indent="-285750" algn="l">
              <a:buFont typeface="Arial" panose="020B0604020202020204" pitchFamily="34" charset="0"/>
              <a:buChar char="•"/>
            </a:pPr>
            <a:r>
              <a:rPr lang="en-US" sz="1400" b="0" i="0" u="none" strike="noStrike" baseline="0"/>
              <a:t>Christopher Dreyer, PhD: Professor of Practice – Colorado School of Mines – Space Resources</a:t>
            </a:r>
          </a:p>
          <a:p>
            <a:pPr marL="285750" indent="-285750" algn="l">
              <a:buFont typeface="Arial" panose="020B0604020202020204" pitchFamily="34" charset="0"/>
              <a:buChar char="•"/>
            </a:pPr>
            <a:r>
              <a:rPr lang="en-US" sz="1400" b="0" i="0" u="none" strike="noStrike" baseline="0"/>
              <a:t>George Sowers, PhD: Professor of Practice – Colorado School of Mines – Space Resources</a:t>
            </a:r>
            <a:endParaRPr lang="en-US" sz="1400"/>
          </a:p>
        </p:txBody>
      </p:sp>
      <p:sp>
        <p:nvSpPr>
          <p:cNvPr id="7" name="Subtitle 2">
            <a:extLst>
              <a:ext uri="{FF2B5EF4-FFF2-40B4-BE49-F238E27FC236}">
                <a16:creationId xmlns:a16="http://schemas.microsoft.com/office/drawing/2014/main" id="{B28E6E21-7AF2-70A8-0B03-D638B4A1BD8B}"/>
              </a:ext>
            </a:extLst>
          </p:cNvPr>
          <p:cNvSpPr txBox="1">
            <a:spLocks/>
          </p:cNvSpPr>
          <p:nvPr/>
        </p:nvSpPr>
        <p:spPr>
          <a:xfrm>
            <a:off x="2514001" y="3906111"/>
            <a:ext cx="2749394" cy="2102053"/>
          </a:xfrm>
          <a:prstGeom prst="rect">
            <a:avLst/>
          </a:prstGeom>
        </p:spPr>
        <p:txBody>
          <a:bodyPr vert="horz" lIns="91440" tIns="45720" rIns="91440" bIns="45720" rtlCol="0" anchor="t">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latin typeface="Arial"/>
                <a:cs typeface="Arial"/>
              </a:rPr>
              <a:t>David Purcell</a:t>
            </a:r>
          </a:p>
          <a:p>
            <a:pPr marL="285750" indent="-285750">
              <a:buFont typeface="Arial" panose="020B0604020202020204" pitchFamily="34" charset="0"/>
              <a:buChar char="•"/>
            </a:pPr>
            <a:r>
              <a:rPr lang="en-US" sz="1400" dirty="0">
                <a:latin typeface="Arial"/>
                <a:cs typeface="Arial"/>
              </a:rPr>
              <a:t>Adam Williams</a:t>
            </a:r>
          </a:p>
        </p:txBody>
      </p:sp>
      <p:sp>
        <p:nvSpPr>
          <p:cNvPr id="22" name="Subtitle 2">
            <a:extLst>
              <a:ext uri="{FF2B5EF4-FFF2-40B4-BE49-F238E27FC236}">
                <a16:creationId xmlns:a16="http://schemas.microsoft.com/office/drawing/2014/main" id="{C15A0E38-ADB8-CAA8-B26C-433ECD23AD31}"/>
              </a:ext>
            </a:extLst>
          </p:cNvPr>
          <p:cNvSpPr txBox="1">
            <a:spLocks/>
          </p:cNvSpPr>
          <p:nvPr/>
        </p:nvSpPr>
        <p:spPr>
          <a:xfrm>
            <a:off x="4759571" y="4717465"/>
            <a:ext cx="5968777" cy="396507"/>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u="sng"/>
              <a:t>Industry Advisor</a:t>
            </a:r>
          </a:p>
          <a:p>
            <a:pPr marL="285750" indent="-285750">
              <a:buFont typeface="Arial" panose="020B0604020202020204" pitchFamily="34" charset="0"/>
              <a:buChar char="•"/>
            </a:pPr>
            <a:r>
              <a:rPr lang="en-US" sz="1400" b="0" i="0" u="none" strike="noStrike" baseline="0"/>
              <a:t>Laurent Sibille, PhD: Sr. Technology Development Scientist</a:t>
            </a:r>
            <a:endParaRPr lang="en-US" sz="1400"/>
          </a:p>
        </p:txBody>
      </p:sp>
      <p:sp>
        <p:nvSpPr>
          <p:cNvPr id="23" name="Subtitle 2">
            <a:extLst>
              <a:ext uri="{FF2B5EF4-FFF2-40B4-BE49-F238E27FC236}">
                <a16:creationId xmlns:a16="http://schemas.microsoft.com/office/drawing/2014/main" id="{0C808DEB-463C-C574-396F-83A9350DA7B3}"/>
              </a:ext>
            </a:extLst>
          </p:cNvPr>
          <p:cNvSpPr txBox="1">
            <a:spLocks/>
          </p:cNvSpPr>
          <p:nvPr/>
        </p:nvSpPr>
        <p:spPr>
          <a:xfrm>
            <a:off x="4739573" y="5399211"/>
            <a:ext cx="5968777" cy="396507"/>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u="sng"/>
              <a:t>Facility Advisor</a:t>
            </a:r>
            <a:r>
              <a:rPr lang="en-US" sz="1400"/>
              <a:t>: </a:t>
            </a:r>
          </a:p>
          <a:p>
            <a:pPr marL="285750" indent="-285750">
              <a:buFont typeface="Arial" panose="020B0604020202020204" pitchFamily="34" charset="0"/>
              <a:buChar char="•"/>
            </a:pPr>
            <a:r>
              <a:rPr lang="en-US" sz="1400" b="0" i="0" u="none" strike="noStrike" baseline="0"/>
              <a:t>Sarah Harling: Foundry Advisor – Colorado School of Mines – Metallurgical and Materials Engineering</a:t>
            </a:r>
            <a:r>
              <a:rPr lang="en-US" sz="1400"/>
              <a:t> </a:t>
            </a:r>
          </a:p>
          <a:p>
            <a:endParaRPr lang="en-US" sz="1400"/>
          </a:p>
        </p:txBody>
      </p:sp>
      <p:sp>
        <p:nvSpPr>
          <p:cNvPr id="24" name="Subtitle 2">
            <a:extLst>
              <a:ext uri="{FF2B5EF4-FFF2-40B4-BE49-F238E27FC236}">
                <a16:creationId xmlns:a16="http://schemas.microsoft.com/office/drawing/2014/main" id="{BAAF6D4A-E11C-818E-E275-982E052D4777}"/>
              </a:ext>
            </a:extLst>
          </p:cNvPr>
          <p:cNvSpPr txBox="1">
            <a:spLocks/>
          </p:cNvSpPr>
          <p:nvPr/>
        </p:nvSpPr>
        <p:spPr>
          <a:xfrm>
            <a:off x="33436" y="5958976"/>
            <a:ext cx="5968777" cy="396507"/>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a:buNone/>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u="sng" dirty="0"/>
              <a:t>Contributors</a:t>
            </a:r>
            <a:r>
              <a:rPr lang="en-US" sz="1400" dirty="0"/>
              <a:t>: Valerie Svaldi</a:t>
            </a:r>
          </a:p>
          <a:p>
            <a:endParaRPr lang="en-US" sz="1400" dirty="0"/>
          </a:p>
        </p:txBody>
      </p:sp>
    </p:spTree>
    <p:extLst>
      <p:ext uri="{BB962C8B-B14F-4D97-AF65-F5344CB8AC3E}">
        <p14:creationId xmlns:p14="http://schemas.microsoft.com/office/powerpoint/2010/main" val="201888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Testing – Refractory Materials</a:t>
            </a:r>
          </a:p>
        </p:txBody>
      </p:sp>
      <p:sp>
        <p:nvSpPr>
          <p:cNvPr id="7" name="Content Placeholder 6">
            <a:extLst>
              <a:ext uri="{FF2B5EF4-FFF2-40B4-BE49-F238E27FC236}">
                <a16:creationId xmlns:a16="http://schemas.microsoft.com/office/drawing/2014/main" id="{1C047165-47FB-9B8F-C215-5B77050B3EE3}"/>
              </a:ext>
            </a:extLst>
          </p:cNvPr>
          <p:cNvSpPr>
            <a:spLocks noGrp="1"/>
          </p:cNvSpPr>
          <p:nvPr>
            <p:ph idx="1"/>
          </p:nvPr>
        </p:nvSpPr>
        <p:spPr/>
        <p:txBody>
          <a:bodyPr vert="horz" lIns="91440" tIns="45720" rIns="91440" bIns="45720" rtlCol="0" anchor="t">
            <a:normAutofit/>
          </a:bodyPr>
          <a:lstStyle/>
          <a:p>
            <a:pPr marL="0" indent="0" algn="ctr">
              <a:buNone/>
            </a:pPr>
            <a:endParaRPr lang="en-US"/>
          </a:p>
          <a:p>
            <a:pPr marL="0" indent="0">
              <a:buNone/>
            </a:pPr>
            <a:endParaRPr lang="en-US"/>
          </a:p>
        </p:txBody>
      </p:sp>
      <p:pic>
        <p:nvPicPr>
          <p:cNvPr id="3" name="Online Media 2" title="20230721_133914">
            <a:hlinkClick r:id="" action="ppaction://media"/>
            <a:extLst>
              <a:ext uri="{FF2B5EF4-FFF2-40B4-BE49-F238E27FC236}">
                <a16:creationId xmlns:a16="http://schemas.microsoft.com/office/drawing/2014/main" id="{74ADED5B-3FB4-F843-58B4-616EEF952C8C}"/>
              </a:ext>
            </a:extLst>
          </p:cNvPr>
          <p:cNvPicPr>
            <a:picLocks noRot="1" noChangeAspect="1"/>
          </p:cNvPicPr>
          <p:nvPr>
            <a:videoFile r:link="rId1"/>
          </p:nvPr>
        </p:nvPicPr>
        <p:blipFill>
          <a:blip r:embed="rId3"/>
          <a:stretch>
            <a:fillRect/>
          </a:stretch>
        </p:blipFill>
        <p:spPr>
          <a:xfrm>
            <a:off x="3391007" y="2323182"/>
            <a:ext cx="5410200" cy="3048000"/>
          </a:xfrm>
          <a:prstGeom prst="rect">
            <a:avLst/>
          </a:prstGeom>
        </p:spPr>
      </p:pic>
    </p:spTree>
    <p:extLst>
      <p:ext uri="{BB962C8B-B14F-4D97-AF65-F5344CB8AC3E}">
        <p14:creationId xmlns:p14="http://schemas.microsoft.com/office/powerpoint/2010/main" val="32271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5042B-AD1F-0730-6B03-81B61D65DBCE}"/>
              </a:ext>
            </a:extLst>
          </p:cNvPr>
          <p:cNvSpPr>
            <a:spLocks noGrp="1"/>
          </p:cNvSpPr>
          <p:nvPr>
            <p:ph type="title"/>
          </p:nvPr>
        </p:nvSpPr>
        <p:spPr/>
        <p:txBody>
          <a:bodyPr/>
          <a:lstStyle/>
          <a:p>
            <a:r>
              <a:rPr lang="en-US"/>
              <a:t>Preliminary Results</a:t>
            </a:r>
          </a:p>
        </p:txBody>
      </p:sp>
      <p:pic>
        <p:nvPicPr>
          <p:cNvPr id="7" name="Content Placeholder 6">
            <a:extLst>
              <a:ext uri="{FF2B5EF4-FFF2-40B4-BE49-F238E27FC236}">
                <a16:creationId xmlns:a16="http://schemas.microsoft.com/office/drawing/2014/main" id="{5982DD19-4F98-461D-E210-0D7A45FA8DEC}"/>
              </a:ext>
            </a:extLst>
          </p:cNvPr>
          <p:cNvPicPr>
            <a:picLocks noGrp="1" noChangeAspect="1"/>
          </p:cNvPicPr>
          <p:nvPr>
            <p:ph idx="1"/>
          </p:nvPr>
        </p:nvPicPr>
        <p:blipFill>
          <a:blip r:embed="rId2"/>
          <a:stretch>
            <a:fillRect/>
          </a:stretch>
        </p:blipFill>
        <p:spPr>
          <a:xfrm>
            <a:off x="2041193" y="1690690"/>
            <a:ext cx="8109614" cy="4351338"/>
          </a:xfrm>
        </p:spPr>
      </p:pic>
    </p:spTree>
    <p:extLst>
      <p:ext uri="{BB962C8B-B14F-4D97-AF65-F5344CB8AC3E}">
        <p14:creationId xmlns:p14="http://schemas.microsoft.com/office/powerpoint/2010/main" val="177257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On-Going Work</a:t>
            </a:r>
          </a:p>
        </p:txBody>
      </p:sp>
      <p:sp>
        <p:nvSpPr>
          <p:cNvPr id="3" name="Content Placeholder 2">
            <a:extLst>
              <a:ext uri="{FF2B5EF4-FFF2-40B4-BE49-F238E27FC236}">
                <a16:creationId xmlns:a16="http://schemas.microsoft.com/office/drawing/2014/main" id="{2356844C-74B5-EFAB-7302-3E05549DA41B}"/>
              </a:ext>
            </a:extLst>
          </p:cNvPr>
          <p:cNvSpPr>
            <a:spLocks noGrp="1"/>
          </p:cNvSpPr>
          <p:nvPr>
            <p:ph idx="1"/>
          </p:nvPr>
        </p:nvSpPr>
        <p:spPr/>
        <p:txBody>
          <a:bodyPr vert="horz" lIns="91440" tIns="45720" rIns="91440" bIns="45720" rtlCol="0" anchor="t">
            <a:normAutofit/>
          </a:bodyPr>
          <a:lstStyle/>
          <a:p>
            <a:pPr marL="227965" indent="-227965" algn="just"/>
            <a:r>
              <a:rPr lang="en-US" dirty="0">
                <a:latin typeface="Arial"/>
                <a:cs typeface="Arial"/>
              </a:rPr>
              <a:t>Analysis of previously tested rods.</a:t>
            </a:r>
          </a:p>
          <a:p>
            <a:pPr marL="685165" lvl="1" indent="-227965" algn="just"/>
            <a:r>
              <a:rPr lang="en-US" dirty="0"/>
              <a:t>SEM Imaging at Mines.</a:t>
            </a:r>
          </a:p>
          <a:p>
            <a:pPr marL="227965" indent="-227965" algn="just"/>
            <a:r>
              <a:rPr lang="en-US" dirty="0">
                <a:latin typeface="Arial"/>
                <a:cs typeface="Arial"/>
              </a:rPr>
              <a:t>Application of refractory coatings on tested rods.</a:t>
            </a:r>
          </a:p>
          <a:p>
            <a:pPr marL="685165" lvl="1" indent="-227965" algn="just"/>
            <a:r>
              <a:rPr lang="en-US" dirty="0">
                <a:latin typeface="Arial"/>
                <a:cs typeface="Arial"/>
              </a:rPr>
              <a:t>Boron Nitride (BN) coatings on </a:t>
            </a:r>
            <a:r>
              <a:rPr lang="en-US" dirty="0" err="1">
                <a:latin typeface="Arial"/>
                <a:cs typeface="Arial"/>
              </a:rPr>
              <a:t>SiC</a:t>
            </a:r>
            <a:r>
              <a:rPr lang="en-US" dirty="0">
                <a:latin typeface="Arial"/>
                <a:cs typeface="Arial"/>
              </a:rPr>
              <a:t>, and Molybdenum (Mo) rods.</a:t>
            </a:r>
          </a:p>
          <a:p>
            <a:pPr marL="227965" indent="-227965" algn="just"/>
            <a:r>
              <a:rPr lang="en-US" dirty="0">
                <a:latin typeface="Arial"/>
                <a:cs typeface="Arial"/>
              </a:rPr>
              <a:t>Initial testing of COTS crucibles</a:t>
            </a:r>
          </a:p>
          <a:p>
            <a:pPr marL="685165" lvl="1" indent="-227965" algn="just"/>
            <a:r>
              <a:rPr lang="en-US" dirty="0" err="1">
                <a:latin typeface="Arial"/>
                <a:cs typeface="Arial"/>
              </a:rPr>
              <a:t>SiC</a:t>
            </a:r>
            <a:r>
              <a:rPr lang="en-US" dirty="0">
                <a:latin typeface="Arial"/>
                <a:cs typeface="Arial"/>
              </a:rPr>
              <a:t>, </a:t>
            </a:r>
            <a:r>
              <a:rPr lang="en-US" dirty="0" err="1">
                <a:latin typeface="Arial"/>
                <a:cs typeface="Arial"/>
              </a:rPr>
              <a:t>SiC+BN</a:t>
            </a:r>
            <a:r>
              <a:rPr lang="en-US" dirty="0">
                <a:latin typeface="Arial"/>
                <a:cs typeface="Arial"/>
              </a:rPr>
              <a:t> Coating, Mo, Mo+BN Coating, BN</a:t>
            </a:r>
          </a:p>
          <a:p>
            <a:pPr marL="227965" indent="-227965" algn="just"/>
            <a:r>
              <a:rPr lang="en-US" dirty="0">
                <a:latin typeface="Arial"/>
                <a:cs typeface="Arial"/>
              </a:rPr>
              <a:t>Initial testing of COTS plates</a:t>
            </a:r>
          </a:p>
          <a:p>
            <a:pPr marL="685165" lvl="1" indent="-227965" algn="just"/>
            <a:r>
              <a:rPr lang="en-US" dirty="0"/>
              <a:t>Awaiting down-select</a:t>
            </a:r>
          </a:p>
          <a:p>
            <a:pPr marL="227965" indent="-227965" algn="just"/>
            <a:endParaRPr lang="en-US" dirty="0"/>
          </a:p>
          <a:p>
            <a:pPr marL="685165" lvl="1" indent="-227965" algn="just"/>
            <a:endParaRPr lang="en-US" dirty="0"/>
          </a:p>
          <a:p>
            <a:pPr marL="685165" lvl="1" indent="-227965" algn="just"/>
            <a:endParaRPr lang="en-US" dirty="0"/>
          </a:p>
        </p:txBody>
      </p:sp>
    </p:spTree>
    <p:extLst>
      <p:ext uri="{BB962C8B-B14F-4D97-AF65-F5344CB8AC3E}">
        <p14:creationId xmlns:p14="http://schemas.microsoft.com/office/powerpoint/2010/main" val="300304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5042B-AD1F-0730-6B03-81B61D65DBCE}"/>
              </a:ext>
            </a:extLst>
          </p:cNvPr>
          <p:cNvSpPr>
            <a:spLocks noGrp="1"/>
          </p:cNvSpPr>
          <p:nvPr>
            <p:ph type="title"/>
          </p:nvPr>
        </p:nvSpPr>
        <p:spPr/>
        <p:txBody>
          <a:bodyPr/>
          <a:lstStyle/>
          <a:p>
            <a:r>
              <a:rPr lang="en-US"/>
              <a:t>On-Going Work</a:t>
            </a:r>
          </a:p>
        </p:txBody>
      </p:sp>
      <p:sp>
        <p:nvSpPr>
          <p:cNvPr id="5" name="Content Placeholder 4">
            <a:extLst>
              <a:ext uri="{FF2B5EF4-FFF2-40B4-BE49-F238E27FC236}">
                <a16:creationId xmlns:a16="http://schemas.microsoft.com/office/drawing/2014/main" id="{68029F16-5A9C-CA7A-A4A6-B2B3B643F0F8}"/>
              </a:ext>
            </a:extLst>
          </p:cNvPr>
          <p:cNvSpPr>
            <a:spLocks noGrp="1"/>
          </p:cNvSpPr>
          <p:nvPr>
            <p:ph sz="half" idx="1"/>
          </p:nvPr>
        </p:nvSpPr>
        <p:spPr/>
        <p:txBody>
          <a:bodyPr vert="horz" lIns="91440" tIns="45720" rIns="91440" bIns="45720" rtlCol="0" anchor="t">
            <a:normAutofit/>
          </a:bodyPr>
          <a:lstStyle/>
          <a:p>
            <a:pPr marL="227965" indent="-227965" algn="just"/>
            <a:r>
              <a:rPr lang="en-US">
                <a:latin typeface="Arial"/>
                <a:cs typeface="Arial"/>
              </a:rPr>
              <a:t>Development of a lunar-scale system-level product, which provides information on:</a:t>
            </a:r>
          </a:p>
          <a:p>
            <a:pPr marL="685165" lvl="1" indent="-227965"/>
            <a:r>
              <a:rPr lang="en-US" dirty="0"/>
              <a:t>Final refractory material selection(s).</a:t>
            </a:r>
          </a:p>
          <a:p>
            <a:pPr marL="685165" lvl="1" indent="-227965"/>
            <a:r>
              <a:rPr lang="en-US" dirty="0"/>
              <a:t>Mass of LAMPP Components.</a:t>
            </a:r>
          </a:p>
          <a:p>
            <a:pPr marL="685165" lvl="1" indent="-227965"/>
            <a:r>
              <a:rPr lang="en-US" dirty="0"/>
              <a:t>Lifetime of LAMPP Components.</a:t>
            </a:r>
          </a:p>
          <a:p>
            <a:pPr marL="685165" lvl="1" indent="-227965"/>
            <a:r>
              <a:rPr lang="en-US" dirty="0"/>
              <a:t>Cost of LAMPP Components.</a:t>
            </a:r>
          </a:p>
          <a:p>
            <a:pPr marL="456565" lvl="1" indent="0" algn="just">
              <a:buNone/>
            </a:pPr>
            <a:endParaRPr lang="en-US" dirty="0"/>
          </a:p>
        </p:txBody>
      </p:sp>
      <p:pic>
        <p:nvPicPr>
          <p:cNvPr id="18" name="Content Placeholder 17" descr="A person in a space suit working on a conveyor belt&#10;&#10;Description automatically generated">
            <a:extLst>
              <a:ext uri="{FF2B5EF4-FFF2-40B4-BE49-F238E27FC236}">
                <a16:creationId xmlns:a16="http://schemas.microsoft.com/office/drawing/2014/main" id="{58AEFF2B-FF20-D830-091C-E0C0B6824D98}"/>
              </a:ext>
            </a:extLst>
          </p:cNvPr>
          <p:cNvPicPr>
            <a:picLocks noGrp="1" noChangeAspect="1"/>
          </p:cNvPicPr>
          <p:nvPr>
            <p:ph sz="half" idx="2"/>
          </p:nvPr>
        </p:nvPicPr>
        <p:blipFill>
          <a:blip r:embed="rId2"/>
          <a:stretch>
            <a:fillRect/>
          </a:stretch>
        </p:blipFill>
        <p:spPr>
          <a:xfrm>
            <a:off x="6172202" y="2112669"/>
            <a:ext cx="5672340" cy="3080915"/>
          </a:xfrm>
        </p:spPr>
      </p:pic>
      <p:sp>
        <p:nvSpPr>
          <p:cNvPr id="19" name="TextBox 18">
            <a:extLst>
              <a:ext uri="{FF2B5EF4-FFF2-40B4-BE49-F238E27FC236}">
                <a16:creationId xmlns:a16="http://schemas.microsoft.com/office/drawing/2014/main" id="{C9B04457-44BB-2141-1301-BFD36406BEE9}"/>
              </a:ext>
            </a:extLst>
          </p:cNvPr>
          <p:cNvSpPr txBox="1"/>
          <p:nvPr/>
        </p:nvSpPr>
        <p:spPr>
          <a:xfrm>
            <a:off x="8551172" y="5257948"/>
            <a:ext cx="914400" cy="914400"/>
          </a:xfrm>
          <a:prstGeom prst="rect">
            <a:avLst/>
          </a:prstGeom>
        </p:spPr>
        <p:txBody>
          <a:bodyPr vert="horz" wrap="none" lIns="91440" tIns="45720" rIns="91440" bIns="45720" rtlCol="0">
            <a:noAutofit/>
          </a:bodyPr>
          <a:lstStyle/>
          <a:p>
            <a:pPr marL="0" indent="0" algn="ctr">
              <a:buNone/>
            </a:pPr>
            <a:r>
              <a:rPr lang="en-US" sz="900" b="1">
                <a:latin typeface="Arial" panose="020B0604020202020204" pitchFamily="34" charset="0"/>
                <a:cs typeface="Arial" panose="020B0604020202020204" pitchFamily="34" charset="0"/>
              </a:rPr>
              <a:t>Source: https://www.nasa.gov/feature/nasa-seeks-student-ideas-for-extracting-forging-metal-on-the-moon</a:t>
            </a:r>
          </a:p>
        </p:txBody>
      </p:sp>
    </p:spTree>
    <p:extLst>
      <p:ext uri="{BB962C8B-B14F-4D97-AF65-F5344CB8AC3E}">
        <p14:creationId xmlns:p14="http://schemas.microsoft.com/office/powerpoint/2010/main" val="372639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5042B-AD1F-0730-6B03-81B61D65DBCE}"/>
              </a:ext>
            </a:extLst>
          </p:cNvPr>
          <p:cNvSpPr>
            <a:spLocks noGrp="1"/>
          </p:cNvSpPr>
          <p:nvPr>
            <p:ph type="title"/>
          </p:nvPr>
        </p:nvSpPr>
        <p:spPr/>
        <p:txBody>
          <a:bodyPr/>
          <a:lstStyle/>
          <a:p>
            <a:r>
              <a:rPr lang="en-US"/>
              <a:t>Questions?</a:t>
            </a:r>
          </a:p>
        </p:txBody>
      </p:sp>
      <p:sp>
        <p:nvSpPr>
          <p:cNvPr id="2" name="Content Placeholder 1">
            <a:extLst>
              <a:ext uri="{FF2B5EF4-FFF2-40B4-BE49-F238E27FC236}">
                <a16:creationId xmlns:a16="http://schemas.microsoft.com/office/drawing/2014/main" id="{2E4FE9A2-7420-55B8-E69D-9765613994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366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2356844C-74B5-EFAB-7302-3E05549DA41B}"/>
              </a:ext>
            </a:extLst>
          </p:cNvPr>
          <p:cNvSpPr>
            <a:spLocks noGrp="1"/>
          </p:cNvSpPr>
          <p:nvPr>
            <p:ph idx="1"/>
          </p:nvPr>
        </p:nvSpPr>
        <p:spPr/>
        <p:txBody>
          <a:bodyPr>
            <a:normAutofit/>
          </a:bodyPr>
          <a:lstStyle/>
          <a:p>
            <a:r>
              <a:rPr lang="en-US" sz="1600" b="1" i="1" dirty="0"/>
              <a:t>References: </a:t>
            </a:r>
          </a:p>
          <a:p>
            <a:pPr algn="l"/>
            <a:r>
              <a:rPr lang="en-US" sz="1600" b="0" i="0" u="none" strike="noStrike" baseline="0" dirty="0"/>
              <a:t>ASM Handbook Committee. (2018). ASM International (pp. 1099–1201. </a:t>
            </a:r>
            <a:endParaRPr lang="en-US" sz="1600" dirty="0"/>
          </a:p>
          <a:p>
            <a:pPr algn="l"/>
            <a:r>
              <a:rPr lang="en-US" sz="1600" b="0" i="0" u="none" strike="noStrike" baseline="0" dirty="0"/>
              <a:t>Carol, E. (2019) Space Resources Roundtable. </a:t>
            </a:r>
            <a:endParaRPr lang="en-US" sz="1600" dirty="0"/>
          </a:p>
          <a:p>
            <a:pPr algn="l"/>
            <a:r>
              <a:rPr lang="en-US" sz="1600" b="0" i="0" u="none" strike="noStrike" baseline="0" dirty="0"/>
              <a:t>Curreri, P. A. et al. (2006). MSFC Independent Research and Development Project No. 5-81.  </a:t>
            </a:r>
          </a:p>
          <a:p>
            <a:pPr algn="l"/>
            <a:r>
              <a:rPr lang="en-US" sz="1600" b="0" i="0" u="none" strike="noStrike" baseline="0" dirty="0"/>
              <a:t>Grossman, K.D. et al. (2021) ASCEND 2021 (p. 4019). </a:t>
            </a:r>
          </a:p>
          <a:p>
            <a:pPr algn="l"/>
            <a:r>
              <a:rPr lang="en-US" sz="1600" b="0" i="0" u="none" strike="noStrike" baseline="0" dirty="0"/>
              <a:t>Naser, M. Z. (2019). Progress in Materials Science (Vol. 105). </a:t>
            </a:r>
            <a:endParaRPr lang="en-US" sz="1600" dirty="0"/>
          </a:p>
          <a:p>
            <a:pPr algn="l"/>
            <a:r>
              <a:rPr lang="en-US" sz="1600" b="0" i="0" u="none" strike="noStrike" baseline="0" dirty="0" err="1"/>
              <a:t>Sadoway</a:t>
            </a:r>
            <a:r>
              <a:rPr lang="en-US" sz="1600" b="0" i="0" u="none" strike="noStrike" baseline="0" dirty="0"/>
              <a:t>, D. (2005). Lunar Regolith Simulant Materials Workshop. </a:t>
            </a:r>
            <a:endParaRPr lang="en-US" sz="1600" dirty="0"/>
          </a:p>
          <a:p>
            <a:pPr algn="l"/>
            <a:r>
              <a:rPr lang="en-US" sz="1600" b="0" i="0" u="none" strike="noStrike" baseline="0" dirty="0"/>
              <a:t>Schreiner, S et al. (2016).</a:t>
            </a:r>
          </a:p>
          <a:p>
            <a:pPr algn="l"/>
            <a:r>
              <a:rPr lang="en-US" sz="1600" b="0" i="0" u="none" strike="noStrike" baseline="0" dirty="0"/>
              <a:t>Advances in Space Research, 57(7), 1585–1603. </a:t>
            </a:r>
          </a:p>
          <a:p>
            <a:pPr algn="l"/>
            <a:r>
              <a:rPr lang="en-US" sz="1600" b="0" i="0" u="none" strike="noStrike" baseline="0" dirty="0"/>
              <a:t>Sibille, L., and </a:t>
            </a:r>
            <a:r>
              <a:rPr lang="en-US" sz="1600" b="0" i="0" u="none" strike="noStrike" baseline="0" dirty="0" err="1"/>
              <a:t>Sadoway</a:t>
            </a:r>
            <a:r>
              <a:rPr lang="en-US" sz="1600" b="0" i="0" u="none" strike="noStrike" baseline="0" dirty="0"/>
              <a:t>, D. (2009). Space Propulsion and Energy Sciences International Forum.</a:t>
            </a:r>
          </a:p>
          <a:p>
            <a:pPr algn="l"/>
            <a:r>
              <a:rPr lang="en-US" sz="1600" b="0" i="0" u="none" strike="noStrike" baseline="0" dirty="0"/>
              <a:t>Sibille, L., and Dominguez, J. A. (2012). Production on the Moon and Mars. </a:t>
            </a:r>
          </a:p>
          <a:p>
            <a:pPr algn="l"/>
            <a:r>
              <a:rPr lang="en-US" sz="1600" b="0" i="0" u="none" strike="noStrike" baseline="0" dirty="0" err="1"/>
              <a:t>Sirk</a:t>
            </a:r>
            <a:r>
              <a:rPr lang="en-US" sz="1600" dirty="0"/>
              <a:t> </a:t>
            </a:r>
            <a:r>
              <a:rPr lang="en-US" sz="1600" b="0" i="0" u="none" strike="noStrike" baseline="0" dirty="0"/>
              <a:t>A. H. et al. (2010). ECS Transactions, 28(6), 367–373. [11] Standish, E. et al. (2010). Graduate Program in the Department of Materials Science and Engineering, The Ohio State University.</a:t>
            </a:r>
            <a:endParaRPr lang="en-US" sz="1600" dirty="0"/>
          </a:p>
        </p:txBody>
      </p:sp>
    </p:spTree>
    <p:extLst>
      <p:ext uri="{BB962C8B-B14F-4D97-AF65-F5344CB8AC3E}">
        <p14:creationId xmlns:p14="http://schemas.microsoft.com/office/powerpoint/2010/main" val="138590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Backup</a:t>
            </a:r>
          </a:p>
        </p:txBody>
      </p:sp>
      <p:pic>
        <p:nvPicPr>
          <p:cNvPr id="5" name="Content Placeholder 4">
            <a:extLst>
              <a:ext uri="{FF2B5EF4-FFF2-40B4-BE49-F238E27FC236}">
                <a16:creationId xmlns:a16="http://schemas.microsoft.com/office/drawing/2014/main" id="{23CA7D32-B18E-3AE9-67FE-D7F0B5D4B72C}"/>
              </a:ext>
            </a:extLst>
          </p:cNvPr>
          <p:cNvPicPr>
            <a:picLocks noGrp="1" noChangeAspect="1"/>
          </p:cNvPicPr>
          <p:nvPr>
            <p:ph idx="1"/>
          </p:nvPr>
        </p:nvPicPr>
        <p:blipFill>
          <a:blip r:embed="rId2"/>
          <a:stretch>
            <a:fillRect/>
          </a:stretch>
        </p:blipFill>
        <p:spPr>
          <a:xfrm>
            <a:off x="3192127" y="1326862"/>
            <a:ext cx="5277500" cy="4649066"/>
          </a:xfrm>
        </p:spPr>
      </p:pic>
    </p:spTree>
    <p:extLst>
      <p:ext uri="{BB962C8B-B14F-4D97-AF65-F5344CB8AC3E}">
        <p14:creationId xmlns:p14="http://schemas.microsoft.com/office/powerpoint/2010/main" val="3990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normAutofit/>
          </a:bodyPr>
          <a:lstStyle/>
          <a:p>
            <a:r>
              <a:rPr lang="en-US" sz="4000"/>
              <a:t>Backup: Candidate Materials for LAMPP</a:t>
            </a:r>
          </a:p>
        </p:txBody>
      </p:sp>
      <p:pic>
        <p:nvPicPr>
          <p:cNvPr id="5" name="Content Placeholder 4">
            <a:extLst>
              <a:ext uri="{FF2B5EF4-FFF2-40B4-BE49-F238E27FC236}">
                <a16:creationId xmlns:a16="http://schemas.microsoft.com/office/drawing/2014/main" id="{0178A797-5B83-8E93-C47F-9E651465B0EE}"/>
              </a:ext>
            </a:extLst>
          </p:cNvPr>
          <p:cNvPicPr>
            <a:picLocks noGrp="1" noChangeAspect="1"/>
          </p:cNvPicPr>
          <p:nvPr>
            <p:ph idx="1"/>
          </p:nvPr>
        </p:nvPicPr>
        <p:blipFill>
          <a:blip r:embed="rId2"/>
          <a:stretch>
            <a:fillRect/>
          </a:stretch>
        </p:blipFill>
        <p:spPr>
          <a:xfrm>
            <a:off x="1811915" y="1690690"/>
            <a:ext cx="7884051" cy="3947463"/>
          </a:xfrm>
        </p:spPr>
      </p:pic>
    </p:spTree>
    <p:extLst>
      <p:ext uri="{BB962C8B-B14F-4D97-AF65-F5344CB8AC3E}">
        <p14:creationId xmlns:p14="http://schemas.microsoft.com/office/powerpoint/2010/main" val="326204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Backup: Risk Matrix</a:t>
            </a:r>
          </a:p>
        </p:txBody>
      </p:sp>
      <p:pic>
        <p:nvPicPr>
          <p:cNvPr id="5" name="Content Placeholder 4">
            <a:extLst>
              <a:ext uri="{FF2B5EF4-FFF2-40B4-BE49-F238E27FC236}">
                <a16:creationId xmlns:a16="http://schemas.microsoft.com/office/drawing/2014/main" id="{AE8D4DA7-1D86-476C-C8DA-4E2AAEE853C9}"/>
              </a:ext>
            </a:extLst>
          </p:cNvPr>
          <p:cNvPicPr>
            <a:picLocks noGrp="1" noChangeAspect="1"/>
          </p:cNvPicPr>
          <p:nvPr>
            <p:ph idx="1"/>
          </p:nvPr>
        </p:nvPicPr>
        <p:blipFill>
          <a:blip r:embed="rId2"/>
          <a:stretch>
            <a:fillRect/>
          </a:stretch>
        </p:blipFill>
        <p:spPr>
          <a:xfrm>
            <a:off x="2533650" y="1690690"/>
            <a:ext cx="7124700" cy="4019550"/>
          </a:xfrm>
        </p:spPr>
      </p:pic>
    </p:spTree>
    <p:extLst>
      <p:ext uri="{BB962C8B-B14F-4D97-AF65-F5344CB8AC3E}">
        <p14:creationId xmlns:p14="http://schemas.microsoft.com/office/powerpoint/2010/main" val="96597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Backup: Risk Square</a:t>
            </a:r>
          </a:p>
        </p:txBody>
      </p:sp>
      <p:pic>
        <p:nvPicPr>
          <p:cNvPr id="5" name="Content Placeholder 4">
            <a:extLst>
              <a:ext uri="{FF2B5EF4-FFF2-40B4-BE49-F238E27FC236}">
                <a16:creationId xmlns:a16="http://schemas.microsoft.com/office/drawing/2014/main" id="{71B03EB8-9794-CA50-6763-447C93AB6268}"/>
              </a:ext>
            </a:extLst>
          </p:cNvPr>
          <p:cNvPicPr>
            <a:picLocks noGrp="1" noChangeAspect="1"/>
          </p:cNvPicPr>
          <p:nvPr>
            <p:ph idx="1"/>
          </p:nvPr>
        </p:nvPicPr>
        <p:blipFill>
          <a:blip r:embed="rId2"/>
          <a:stretch>
            <a:fillRect/>
          </a:stretch>
        </p:blipFill>
        <p:spPr>
          <a:xfrm>
            <a:off x="3419972" y="1585479"/>
            <a:ext cx="5352056" cy="4351338"/>
          </a:xfrm>
        </p:spPr>
      </p:pic>
    </p:spTree>
    <p:extLst>
      <p:ext uri="{BB962C8B-B14F-4D97-AF65-F5344CB8AC3E}">
        <p14:creationId xmlns:p14="http://schemas.microsoft.com/office/powerpoint/2010/main" val="266855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2356844C-74B5-EFAB-7302-3E05549DA41B}"/>
              </a:ext>
            </a:extLst>
          </p:cNvPr>
          <p:cNvSpPr>
            <a:spLocks noGrp="1"/>
          </p:cNvSpPr>
          <p:nvPr>
            <p:ph idx="1"/>
          </p:nvPr>
        </p:nvSpPr>
        <p:spPr/>
        <p:txBody>
          <a:bodyPr vert="horz" lIns="91440" tIns="45720" rIns="91440" bIns="45720" rtlCol="0" anchor="t">
            <a:normAutofit/>
          </a:bodyPr>
          <a:lstStyle/>
          <a:p>
            <a:pPr marL="227965" indent="-227965"/>
            <a:r>
              <a:rPr lang="en-US">
                <a:latin typeface="Arial"/>
                <a:cs typeface="Arial"/>
              </a:rPr>
              <a:t>LAMPP Concept</a:t>
            </a:r>
          </a:p>
          <a:p>
            <a:pPr marL="227965" indent="-227965"/>
            <a:r>
              <a:rPr lang="en-US">
                <a:latin typeface="Arial"/>
                <a:cs typeface="Arial"/>
              </a:rPr>
              <a:t>Objectives</a:t>
            </a:r>
          </a:p>
          <a:p>
            <a:pPr marL="227965" indent="-227965"/>
            <a:r>
              <a:rPr lang="en-US">
                <a:latin typeface="Arial"/>
                <a:cs typeface="Arial"/>
              </a:rPr>
              <a:t>Testing – Refractory Materials</a:t>
            </a:r>
          </a:p>
          <a:p>
            <a:pPr marL="227965" indent="-227965"/>
            <a:r>
              <a:rPr lang="en-US">
                <a:latin typeface="Arial"/>
                <a:cs typeface="Arial"/>
              </a:rPr>
              <a:t>Preliminary Results</a:t>
            </a:r>
          </a:p>
          <a:p>
            <a:pPr marL="227965" indent="-227965"/>
            <a:r>
              <a:rPr lang="en-US"/>
              <a:t>On-Going Work</a:t>
            </a:r>
          </a:p>
          <a:p>
            <a:pPr marL="227965" indent="-227965"/>
            <a:r>
              <a:rPr lang="en-US">
                <a:latin typeface="Arial"/>
                <a:cs typeface="Arial"/>
              </a:rPr>
              <a:t>Questions</a:t>
            </a:r>
          </a:p>
          <a:p>
            <a:pPr marL="227965" indent="-227965"/>
            <a:endParaRPr lang="en-US"/>
          </a:p>
        </p:txBody>
      </p:sp>
    </p:spTree>
    <p:extLst>
      <p:ext uri="{BB962C8B-B14F-4D97-AF65-F5344CB8AC3E}">
        <p14:creationId xmlns:p14="http://schemas.microsoft.com/office/powerpoint/2010/main" val="243775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5042B-AD1F-0730-6B03-81B61D65DBCE}"/>
              </a:ext>
            </a:extLst>
          </p:cNvPr>
          <p:cNvSpPr>
            <a:spLocks noGrp="1"/>
          </p:cNvSpPr>
          <p:nvPr>
            <p:ph type="title"/>
          </p:nvPr>
        </p:nvSpPr>
        <p:spPr/>
        <p:txBody>
          <a:bodyPr/>
          <a:lstStyle/>
          <a:p>
            <a:r>
              <a:rPr lang="en-US"/>
              <a:t>LAMPP Concept</a:t>
            </a:r>
          </a:p>
        </p:txBody>
      </p:sp>
      <p:sp>
        <p:nvSpPr>
          <p:cNvPr id="5" name="Content Placeholder 4">
            <a:extLst>
              <a:ext uri="{FF2B5EF4-FFF2-40B4-BE49-F238E27FC236}">
                <a16:creationId xmlns:a16="http://schemas.microsoft.com/office/drawing/2014/main" id="{68029F16-5A9C-CA7A-A4A6-B2B3B643F0F8}"/>
              </a:ext>
            </a:extLst>
          </p:cNvPr>
          <p:cNvSpPr>
            <a:spLocks noGrp="1"/>
          </p:cNvSpPr>
          <p:nvPr>
            <p:ph sz="half" idx="1"/>
          </p:nvPr>
        </p:nvSpPr>
        <p:spPr/>
        <p:txBody>
          <a:bodyPr vert="horz" lIns="91440" tIns="45720" rIns="91440" bIns="45720" rtlCol="0" anchor="t">
            <a:normAutofit/>
          </a:bodyPr>
          <a:lstStyle/>
          <a:p>
            <a:pPr marL="227965" indent="-227965" algn="just"/>
            <a:r>
              <a:rPr lang="en-US" sz="2400" b="0" i="0" u="none" strike="noStrike" baseline="0">
                <a:latin typeface="Arial"/>
                <a:cs typeface="Arial"/>
              </a:rPr>
              <a:t>The Lunar Alloy Metal Production Plant (LAMPP) is a self-contained, scalable, deployable metal production system designed for use in the lunar environment.</a:t>
            </a:r>
            <a:endParaRPr lang="en-US">
              <a:latin typeface="Arial"/>
              <a:cs typeface="Arial"/>
            </a:endParaRPr>
          </a:p>
          <a:p>
            <a:pPr marL="227965" indent="-227965" algn="l"/>
            <a:endParaRPr lang="en-US" sz="2400" b="0" i="0" u="none" strike="noStrike" baseline="0"/>
          </a:p>
          <a:p>
            <a:pPr marL="227965" indent="-227965"/>
            <a:r>
              <a:rPr lang="en-US" sz="2400">
                <a:latin typeface="Arial"/>
                <a:cs typeface="Arial"/>
              </a:rPr>
              <a:t>Molten Regolith Electrolysis (MRE)</a:t>
            </a:r>
            <a:r>
              <a:rPr lang="en-US" sz="2400" b="0" i="0" u="none" strike="noStrike" baseline="0">
                <a:latin typeface="Arial"/>
                <a:cs typeface="Arial"/>
              </a:rPr>
              <a:t> passes an electric current through molten regolith to split oxygen from metal oxides to control production rates of oxygen and high-quality metal.</a:t>
            </a:r>
          </a:p>
        </p:txBody>
      </p:sp>
      <p:pic>
        <p:nvPicPr>
          <p:cNvPr id="8" name="Content Placeholder 7">
            <a:extLst>
              <a:ext uri="{FF2B5EF4-FFF2-40B4-BE49-F238E27FC236}">
                <a16:creationId xmlns:a16="http://schemas.microsoft.com/office/drawing/2014/main" id="{6A5F6708-86A3-97BB-A477-CA4B9220135B}"/>
              </a:ext>
            </a:extLst>
          </p:cNvPr>
          <p:cNvPicPr>
            <a:picLocks noGrp="1" noChangeAspect="1"/>
          </p:cNvPicPr>
          <p:nvPr>
            <p:ph sz="half" idx="2"/>
          </p:nvPr>
        </p:nvPicPr>
        <p:blipFill>
          <a:blip r:embed="rId2"/>
          <a:stretch>
            <a:fillRect/>
          </a:stretch>
        </p:blipFill>
        <p:spPr>
          <a:xfrm>
            <a:off x="6172200" y="1939229"/>
            <a:ext cx="5181600" cy="4124130"/>
          </a:xfrm>
        </p:spPr>
      </p:pic>
      <p:pic>
        <p:nvPicPr>
          <p:cNvPr id="3" name="Picture 2">
            <a:extLst>
              <a:ext uri="{FF2B5EF4-FFF2-40B4-BE49-F238E27FC236}">
                <a16:creationId xmlns:a16="http://schemas.microsoft.com/office/drawing/2014/main" id="{518C0874-A7D7-B4C7-DE88-8CAED081BC8C}"/>
              </a:ext>
            </a:extLst>
          </p:cNvPr>
          <p:cNvPicPr>
            <a:picLocks noChangeAspect="1"/>
          </p:cNvPicPr>
          <p:nvPr/>
        </p:nvPicPr>
        <p:blipFill>
          <a:blip r:embed="rId3"/>
          <a:stretch>
            <a:fillRect/>
          </a:stretch>
        </p:blipFill>
        <p:spPr>
          <a:xfrm>
            <a:off x="6176513" y="1013730"/>
            <a:ext cx="5259238" cy="934274"/>
          </a:xfrm>
          <a:prstGeom prst="rect">
            <a:avLst/>
          </a:prstGeom>
        </p:spPr>
      </p:pic>
    </p:spTree>
    <p:extLst>
      <p:ext uri="{BB962C8B-B14F-4D97-AF65-F5344CB8AC3E}">
        <p14:creationId xmlns:p14="http://schemas.microsoft.com/office/powerpoint/2010/main" val="353253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4101F-6FB4-73C2-B0A3-7B9054AB8F66}"/>
              </a:ext>
            </a:extLst>
          </p:cNvPr>
          <p:cNvSpPr/>
          <p:nvPr/>
        </p:nvSpPr>
        <p:spPr>
          <a:xfrm>
            <a:off x="2970847" y="2140196"/>
            <a:ext cx="1771650" cy="77914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Magnetic Separation  </a:t>
            </a:r>
          </a:p>
        </p:txBody>
      </p:sp>
      <p:sp>
        <p:nvSpPr>
          <p:cNvPr id="6" name="Rectangle 5">
            <a:extLst>
              <a:ext uri="{FF2B5EF4-FFF2-40B4-BE49-F238E27FC236}">
                <a16:creationId xmlns:a16="http://schemas.microsoft.com/office/drawing/2014/main" id="{B82CBBB8-915C-EDD7-1286-2491144DA73C}"/>
              </a:ext>
            </a:extLst>
          </p:cNvPr>
          <p:cNvSpPr/>
          <p:nvPr/>
        </p:nvSpPr>
        <p:spPr>
          <a:xfrm>
            <a:off x="2752724" y="3795894"/>
            <a:ext cx="2207896" cy="1028700"/>
          </a:xfrm>
          <a:prstGeom prst="rect">
            <a:avLst/>
          </a:prstGeom>
          <a:noFill/>
          <a:ln w="28575">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i="1"/>
              <a:t>Molten Regolith Electrolysis </a:t>
            </a:r>
          </a:p>
          <a:p>
            <a:pPr algn="ctr"/>
            <a:r>
              <a:rPr lang="en-US" sz="1600"/>
              <a:t>Silicon &amp; Magnesium Reduction </a:t>
            </a:r>
          </a:p>
        </p:txBody>
      </p:sp>
      <p:sp>
        <p:nvSpPr>
          <p:cNvPr id="7" name="Rectangle 6">
            <a:extLst>
              <a:ext uri="{FF2B5EF4-FFF2-40B4-BE49-F238E27FC236}">
                <a16:creationId xmlns:a16="http://schemas.microsoft.com/office/drawing/2014/main" id="{9D7F099A-33BF-1CA8-1750-0ECAF625F8AE}"/>
              </a:ext>
            </a:extLst>
          </p:cNvPr>
          <p:cNvSpPr/>
          <p:nvPr/>
        </p:nvSpPr>
        <p:spPr>
          <a:xfrm>
            <a:off x="2752724" y="5419099"/>
            <a:ext cx="2207896" cy="1028700"/>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i="1"/>
              <a:t>Molten Regolith Electrolysis </a:t>
            </a:r>
          </a:p>
          <a:p>
            <a:pPr algn="ctr"/>
            <a:r>
              <a:rPr lang="en-US" sz="1600"/>
              <a:t>Titanium &amp; Aluminum </a:t>
            </a:r>
          </a:p>
        </p:txBody>
      </p:sp>
      <p:sp>
        <p:nvSpPr>
          <p:cNvPr id="8" name="Rectangle 7">
            <a:extLst>
              <a:ext uri="{FF2B5EF4-FFF2-40B4-BE49-F238E27FC236}">
                <a16:creationId xmlns:a16="http://schemas.microsoft.com/office/drawing/2014/main" id="{760EBECD-9C79-7E2E-9161-908CE4004042}"/>
              </a:ext>
            </a:extLst>
          </p:cNvPr>
          <p:cNvSpPr/>
          <p:nvPr/>
        </p:nvSpPr>
        <p:spPr>
          <a:xfrm>
            <a:off x="5703635" y="3920671"/>
            <a:ext cx="1771650" cy="779145"/>
          </a:xfrm>
          <a:prstGeom prst="rect">
            <a:avLst/>
          </a:prstGeom>
          <a:no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Separation of Silicon &amp; Magnesium </a:t>
            </a:r>
          </a:p>
        </p:txBody>
      </p:sp>
      <p:sp>
        <p:nvSpPr>
          <p:cNvPr id="9" name="Rectangle 8">
            <a:extLst>
              <a:ext uri="{FF2B5EF4-FFF2-40B4-BE49-F238E27FC236}">
                <a16:creationId xmlns:a16="http://schemas.microsoft.com/office/drawing/2014/main" id="{4B176939-3366-F136-71B5-B196116216F4}"/>
              </a:ext>
            </a:extLst>
          </p:cNvPr>
          <p:cNvSpPr/>
          <p:nvPr/>
        </p:nvSpPr>
        <p:spPr>
          <a:xfrm>
            <a:off x="8218300" y="3920670"/>
            <a:ext cx="1771650" cy="779145"/>
          </a:xfrm>
          <a:prstGeom prst="rect">
            <a:avLst/>
          </a:prstGeom>
          <a:no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Metal Refinement </a:t>
            </a:r>
          </a:p>
        </p:txBody>
      </p:sp>
      <p:sp>
        <p:nvSpPr>
          <p:cNvPr id="10" name="Rectangle 9">
            <a:extLst>
              <a:ext uri="{FF2B5EF4-FFF2-40B4-BE49-F238E27FC236}">
                <a16:creationId xmlns:a16="http://schemas.microsoft.com/office/drawing/2014/main" id="{FC7F4121-B25A-55B9-6021-8C2F017B4B86}"/>
              </a:ext>
            </a:extLst>
          </p:cNvPr>
          <p:cNvSpPr/>
          <p:nvPr/>
        </p:nvSpPr>
        <p:spPr>
          <a:xfrm>
            <a:off x="5703635" y="5543879"/>
            <a:ext cx="1771650" cy="779146"/>
          </a:xfrm>
          <a:prstGeom prst="rect">
            <a:avLst/>
          </a:prstGeom>
          <a:noFill/>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Separation of Titanium &amp; Aluminum</a:t>
            </a:r>
          </a:p>
        </p:txBody>
      </p:sp>
      <p:sp>
        <p:nvSpPr>
          <p:cNvPr id="11" name="Rectangle 10">
            <a:extLst>
              <a:ext uri="{FF2B5EF4-FFF2-40B4-BE49-F238E27FC236}">
                <a16:creationId xmlns:a16="http://schemas.microsoft.com/office/drawing/2014/main" id="{6CF22A81-0C24-4A7E-1286-A2CCD6030957}"/>
              </a:ext>
            </a:extLst>
          </p:cNvPr>
          <p:cNvSpPr/>
          <p:nvPr/>
        </p:nvSpPr>
        <p:spPr>
          <a:xfrm>
            <a:off x="8218300" y="5543879"/>
            <a:ext cx="1771650" cy="779145"/>
          </a:xfrm>
          <a:prstGeom prst="rect">
            <a:avLst/>
          </a:prstGeom>
          <a:noFill/>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Metal Refinement </a:t>
            </a:r>
          </a:p>
        </p:txBody>
      </p:sp>
      <p:sp>
        <p:nvSpPr>
          <p:cNvPr id="12" name="Rectangle 11">
            <a:extLst>
              <a:ext uri="{FF2B5EF4-FFF2-40B4-BE49-F238E27FC236}">
                <a16:creationId xmlns:a16="http://schemas.microsoft.com/office/drawing/2014/main" id="{A99671DE-74A3-8A24-B71C-54A3E841636C}"/>
              </a:ext>
            </a:extLst>
          </p:cNvPr>
          <p:cNvSpPr/>
          <p:nvPr/>
        </p:nvSpPr>
        <p:spPr>
          <a:xfrm>
            <a:off x="10634766" y="3920669"/>
            <a:ext cx="857250" cy="779146"/>
          </a:xfrm>
          <a:prstGeom prst="rect">
            <a:avLst/>
          </a:prstGeom>
          <a:no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Cast Si Cast Mg</a:t>
            </a:r>
          </a:p>
        </p:txBody>
      </p:sp>
      <p:sp>
        <p:nvSpPr>
          <p:cNvPr id="13" name="Rectangle 12">
            <a:extLst>
              <a:ext uri="{FF2B5EF4-FFF2-40B4-BE49-F238E27FC236}">
                <a16:creationId xmlns:a16="http://schemas.microsoft.com/office/drawing/2014/main" id="{FC92C3BF-EF7C-FB17-388B-38AEF289B8BB}"/>
              </a:ext>
            </a:extLst>
          </p:cNvPr>
          <p:cNvSpPr/>
          <p:nvPr/>
        </p:nvSpPr>
        <p:spPr>
          <a:xfrm>
            <a:off x="10597979" y="5543876"/>
            <a:ext cx="844372" cy="779145"/>
          </a:xfrm>
          <a:prstGeom prst="rect">
            <a:avLst/>
          </a:prstGeom>
          <a:noFill/>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Cast </a:t>
            </a:r>
            <a:r>
              <a:rPr lang="en-US" sz="1600" err="1"/>
              <a:t>Ti</a:t>
            </a:r>
            <a:endParaRPr lang="en-US" sz="1600"/>
          </a:p>
          <a:p>
            <a:pPr algn="ctr"/>
            <a:r>
              <a:rPr lang="en-US" sz="1600"/>
              <a:t>Cast Al</a:t>
            </a:r>
          </a:p>
        </p:txBody>
      </p:sp>
      <p:sp>
        <p:nvSpPr>
          <p:cNvPr id="14" name="Rectangle 13">
            <a:extLst>
              <a:ext uri="{FF2B5EF4-FFF2-40B4-BE49-F238E27FC236}">
                <a16:creationId xmlns:a16="http://schemas.microsoft.com/office/drawing/2014/main" id="{B7E48DC7-DEF2-29DE-0709-3F6A10B6A452}"/>
              </a:ext>
            </a:extLst>
          </p:cNvPr>
          <p:cNvSpPr/>
          <p:nvPr/>
        </p:nvSpPr>
        <p:spPr>
          <a:xfrm>
            <a:off x="0" y="5543878"/>
            <a:ext cx="1771650" cy="77914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Unreduced Oxide Byproduct </a:t>
            </a:r>
          </a:p>
          <a:p>
            <a:pPr algn="ctr"/>
            <a:r>
              <a:rPr lang="en-US" sz="1600"/>
              <a:t>(Slag)</a:t>
            </a:r>
          </a:p>
        </p:txBody>
      </p:sp>
      <p:sp>
        <p:nvSpPr>
          <p:cNvPr id="15" name="Rectangle 14">
            <a:extLst>
              <a:ext uri="{FF2B5EF4-FFF2-40B4-BE49-F238E27FC236}">
                <a16:creationId xmlns:a16="http://schemas.microsoft.com/office/drawing/2014/main" id="{323BC873-B1E7-FE36-8269-745ABB20F082}"/>
              </a:ext>
            </a:extLst>
          </p:cNvPr>
          <p:cNvSpPr/>
          <p:nvPr/>
        </p:nvSpPr>
        <p:spPr>
          <a:xfrm>
            <a:off x="0" y="3475671"/>
            <a:ext cx="1771650" cy="77914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Oxygen Byproduct</a:t>
            </a:r>
          </a:p>
        </p:txBody>
      </p:sp>
      <p:sp>
        <p:nvSpPr>
          <p:cNvPr id="16" name="Rectangle 15">
            <a:extLst>
              <a:ext uri="{FF2B5EF4-FFF2-40B4-BE49-F238E27FC236}">
                <a16:creationId xmlns:a16="http://schemas.microsoft.com/office/drawing/2014/main" id="{EE700D45-1B6E-554C-92D9-5975F2A4B8C8}"/>
              </a:ext>
            </a:extLst>
          </p:cNvPr>
          <p:cNvSpPr/>
          <p:nvPr/>
        </p:nvSpPr>
        <p:spPr>
          <a:xfrm>
            <a:off x="5505450" y="1045168"/>
            <a:ext cx="1771650" cy="77914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Gangue Material </a:t>
            </a:r>
          </a:p>
          <a:p>
            <a:pPr algn="ctr"/>
            <a:r>
              <a:rPr lang="en-US" sz="1600"/>
              <a:t>Large Rocks &amp; Agglutinates </a:t>
            </a:r>
          </a:p>
        </p:txBody>
      </p:sp>
      <p:sp>
        <p:nvSpPr>
          <p:cNvPr id="17" name="Rectangle 16">
            <a:extLst>
              <a:ext uri="{FF2B5EF4-FFF2-40B4-BE49-F238E27FC236}">
                <a16:creationId xmlns:a16="http://schemas.microsoft.com/office/drawing/2014/main" id="{3F607659-2128-40F1-7E14-A5CF022C1F4D}"/>
              </a:ext>
            </a:extLst>
          </p:cNvPr>
          <p:cNvSpPr/>
          <p:nvPr/>
        </p:nvSpPr>
        <p:spPr>
          <a:xfrm>
            <a:off x="5505450" y="2135136"/>
            <a:ext cx="1771650" cy="77914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Magnetic Iron Oxides</a:t>
            </a:r>
          </a:p>
        </p:txBody>
      </p:sp>
      <p:cxnSp>
        <p:nvCxnSpPr>
          <p:cNvPr id="18" name="Straight Arrow Connector 17">
            <a:extLst>
              <a:ext uri="{FF2B5EF4-FFF2-40B4-BE49-F238E27FC236}">
                <a16:creationId xmlns:a16="http://schemas.microsoft.com/office/drawing/2014/main" id="{56D12447-B5FE-BAD7-B096-6A7DD6440F2F}"/>
              </a:ext>
            </a:extLst>
          </p:cNvPr>
          <p:cNvCxnSpPr>
            <a:cxnSpLocks/>
            <a:endCxn id="5" idx="0"/>
          </p:cNvCxnSpPr>
          <p:nvPr/>
        </p:nvCxnSpPr>
        <p:spPr>
          <a:xfrm>
            <a:off x="3856672" y="1824314"/>
            <a:ext cx="0" cy="3158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CE1C395-163E-0AB0-6ED2-CDD63C5E25F3}"/>
              </a:ext>
            </a:extLst>
          </p:cNvPr>
          <p:cNvCxnSpPr>
            <a:cxnSpLocks/>
            <a:endCxn id="16" idx="1"/>
          </p:cNvCxnSpPr>
          <p:nvPr/>
        </p:nvCxnSpPr>
        <p:spPr>
          <a:xfrm flipV="1">
            <a:off x="4742497" y="1434741"/>
            <a:ext cx="762953"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6D32181-7BA9-6F98-B8F8-854F1CA890F3}"/>
              </a:ext>
            </a:extLst>
          </p:cNvPr>
          <p:cNvCxnSpPr>
            <a:cxnSpLocks/>
            <a:stCxn id="6" idx="3"/>
            <a:endCxn id="8" idx="1"/>
          </p:cNvCxnSpPr>
          <p:nvPr/>
        </p:nvCxnSpPr>
        <p:spPr>
          <a:xfrm>
            <a:off x="4960620" y="4310244"/>
            <a:ext cx="74301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2E66FD8-DA97-FC23-F5EE-782C7B385913}"/>
              </a:ext>
            </a:extLst>
          </p:cNvPr>
          <p:cNvCxnSpPr>
            <a:cxnSpLocks/>
            <a:stCxn id="8" idx="3"/>
            <a:endCxn id="9" idx="1"/>
          </p:cNvCxnSpPr>
          <p:nvPr/>
        </p:nvCxnSpPr>
        <p:spPr>
          <a:xfrm flipV="1">
            <a:off x="7475285" y="4310243"/>
            <a:ext cx="743015"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B215FEF6-CB03-08A9-7AB9-DF2556C9170D}"/>
              </a:ext>
            </a:extLst>
          </p:cNvPr>
          <p:cNvCxnSpPr>
            <a:cxnSpLocks/>
            <a:stCxn id="9" idx="3"/>
            <a:endCxn id="12" idx="1"/>
          </p:cNvCxnSpPr>
          <p:nvPr/>
        </p:nvCxnSpPr>
        <p:spPr>
          <a:xfrm flipV="1">
            <a:off x="9989950" y="4310242"/>
            <a:ext cx="644816"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CB618F4-96AA-36C3-AF99-3E7AEFB38979}"/>
              </a:ext>
            </a:extLst>
          </p:cNvPr>
          <p:cNvCxnSpPr>
            <a:cxnSpLocks/>
            <a:stCxn id="7" idx="3"/>
            <a:endCxn id="10" idx="1"/>
          </p:cNvCxnSpPr>
          <p:nvPr/>
        </p:nvCxnSpPr>
        <p:spPr>
          <a:xfrm>
            <a:off x="4960620" y="5933449"/>
            <a:ext cx="743015" cy="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3B115CE-4ACD-E70F-D489-03E9DB400D8F}"/>
              </a:ext>
            </a:extLst>
          </p:cNvPr>
          <p:cNvCxnSpPr>
            <a:cxnSpLocks/>
            <a:stCxn id="10" idx="3"/>
            <a:endCxn id="11" idx="1"/>
          </p:cNvCxnSpPr>
          <p:nvPr/>
        </p:nvCxnSpPr>
        <p:spPr>
          <a:xfrm>
            <a:off x="7475285" y="5933452"/>
            <a:ext cx="74301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1B84B5D-4E84-6E30-FBF0-ACE1F26528F7}"/>
              </a:ext>
            </a:extLst>
          </p:cNvPr>
          <p:cNvCxnSpPr>
            <a:cxnSpLocks/>
            <a:stCxn id="11" idx="3"/>
            <a:endCxn id="13" idx="1"/>
          </p:cNvCxnSpPr>
          <p:nvPr/>
        </p:nvCxnSpPr>
        <p:spPr>
          <a:xfrm flipV="1">
            <a:off x="9989950" y="5933449"/>
            <a:ext cx="608029" cy="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EF65FA-22AC-817C-FCDA-2B903D21BDC0}"/>
                  </a:ext>
                </a:extLst>
              </p:cNvPr>
              <p:cNvSpPr txBox="1"/>
              <p:nvPr/>
            </p:nvSpPr>
            <p:spPr>
              <a:xfrm>
                <a:off x="2497129" y="2910141"/>
                <a:ext cx="1485934" cy="8392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a:t>Non-magnetic material</a:t>
                </a:r>
              </a:p>
              <a:p>
                <a:pPr algn="ct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𝑪𝒂𝑶</m:t>
                          </m:r>
                          <m:r>
                            <a:rPr lang="en-US" sz="1200" b="1" i="1" smtClean="0">
                              <a:latin typeface="Cambria Math" panose="02040503050406030204" pitchFamily="18" charset="0"/>
                            </a:rPr>
                            <m:t>, </m:t>
                          </m:r>
                          <m:r>
                            <a:rPr lang="en-US" sz="1200" b="1" i="1" smtClean="0">
                              <a:latin typeface="Cambria Math" panose="02040503050406030204" pitchFamily="18" charset="0"/>
                            </a:rPr>
                            <m:t>𝑴𝒈𝑶</m:t>
                          </m:r>
                          <m:r>
                            <a:rPr lang="en-US" sz="1200" b="1" i="1" smtClean="0">
                              <a:latin typeface="Cambria Math" panose="02040503050406030204" pitchFamily="18" charset="0"/>
                            </a:rPr>
                            <m:t>, </m:t>
                          </m:r>
                          <m:r>
                            <a:rPr lang="en-US" sz="1200" b="1" i="1" smtClean="0">
                              <a:latin typeface="Cambria Math" panose="02040503050406030204" pitchFamily="18" charset="0"/>
                            </a:rPr>
                            <m:t>𝑨𝒍</m:t>
                          </m:r>
                        </m:e>
                        <m:sub>
                          <m:r>
                            <a:rPr lang="en-US" sz="1200" b="1" i="1" smtClean="0">
                              <a:latin typeface="Cambria Math" panose="02040503050406030204" pitchFamily="18" charset="0"/>
                            </a:rPr>
                            <m:t>𝟐</m:t>
                          </m:r>
                        </m:sub>
                      </m:sSub>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𝑶</m:t>
                          </m:r>
                        </m:e>
                        <m:sub>
                          <m:r>
                            <a:rPr lang="en-US" sz="1200" b="1" i="1" smtClean="0">
                              <a:latin typeface="Cambria Math" panose="02040503050406030204" pitchFamily="18" charset="0"/>
                            </a:rPr>
                            <m:t>𝟑</m:t>
                          </m:r>
                        </m:sub>
                      </m:sSub>
                      <m:r>
                        <a:rPr lang="en-US" sz="1200" b="1" i="1" smtClean="0">
                          <a:latin typeface="Cambria Math" panose="02040503050406030204" pitchFamily="18" charset="0"/>
                        </a:rPr>
                        <m:t>,</m:t>
                      </m:r>
                    </m:oMath>
                  </m:oMathPara>
                </a14:m>
                <a:endParaRPr lang="en-US" sz="1200" b="1" i="1">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 </m:t>
                      </m:r>
                      <m:r>
                        <a:rPr lang="en-US" sz="1200" b="1" i="1" smtClean="0">
                          <a:latin typeface="Cambria Math" panose="02040503050406030204" pitchFamily="18" charset="0"/>
                        </a:rPr>
                        <m:t>𝑻𝒊</m:t>
                      </m:r>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𝑶</m:t>
                          </m:r>
                        </m:e>
                        <m:sub>
                          <m:r>
                            <a:rPr lang="en-US" sz="1200" b="1" i="1" smtClean="0">
                              <a:latin typeface="Cambria Math" panose="02040503050406030204" pitchFamily="18" charset="0"/>
                            </a:rPr>
                            <m:t>𝟐</m:t>
                          </m:r>
                          <m:r>
                            <a:rPr lang="en-US" sz="1200" b="1" i="1" smtClean="0">
                              <a:latin typeface="Cambria Math" panose="02040503050406030204" pitchFamily="18" charset="0"/>
                            </a:rPr>
                            <m:t>, </m:t>
                          </m:r>
                        </m:sub>
                      </m:sSub>
                      <m:r>
                        <m:rPr>
                          <m:nor/>
                        </m:rPr>
                        <a:rPr lang="en-US" sz="1200" b="1" dirty="0" smtClean="0"/>
                        <m:t>Si</m:t>
                      </m:r>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𝑶</m:t>
                          </m:r>
                        </m:e>
                        <m:sub>
                          <m:r>
                            <a:rPr lang="en-US" sz="1200" b="1" i="1" smtClean="0">
                              <a:latin typeface="Cambria Math" panose="02040503050406030204" pitchFamily="18" charset="0"/>
                            </a:rPr>
                            <m:t>𝟐</m:t>
                          </m:r>
                        </m:sub>
                      </m:sSub>
                    </m:oMath>
                  </m:oMathPara>
                </a14:m>
                <a:endParaRPr lang="en-US" sz="1200"/>
              </a:p>
            </p:txBody>
          </p:sp>
        </mc:Choice>
        <mc:Fallback xmlns="">
          <p:sp>
            <p:nvSpPr>
              <p:cNvPr id="26" name="TextBox 25">
                <a:extLst>
                  <a:ext uri="{FF2B5EF4-FFF2-40B4-BE49-F238E27FC236}">
                    <a16:creationId xmlns:a16="http://schemas.microsoft.com/office/drawing/2014/main" id="{80EF65FA-22AC-817C-FCDA-2B903D21BDC0}"/>
                  </a:ext>
                </a:extLst>
              </p:cNvPr>
              <p:cNvSpPr txBox="1">
                <a:spLocks noRot="1" noChangeAspect="1" noMove="1" noResize="1" noEditPoints="1" noAdjustHandles="1" noChangeArrowheads="1" noChangeShapeType="1" noTextEdit="1"/>
              </p:cNvSpPr>
              <p:nvPr/>
            </p:nvSpPr>
            <p:spPr>
              <a:xfrm>
                <a:off x="2497129" y="2910141"/>
                <a:ext cx="1485934" cy="839204"/>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36F9B89-3D84-E344-A483-A5F6910798B1}"/>
                  </a:ext>
                </a:extLst>
              </p:cNvPr>
              <p:cNvSpPr txBox="1"/>
              <p:nvPr/>
            </p:nvSpPr>
            <p:spPr>
              <a:xfrm>
                <a:off x="3795864" y="4871022"/>
                <a:ext cx="1398594" cy="4794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a:t>Unreduced Oxides</a:t>
                </a:r>
              </a:p>
              <a:p>
                <a:pPr algn="ctr"/>
                <a:r>
                  <a:rPr lang="en-US" sz="1200"/>
                  <a:t> </a:t>
                </a:r>
                <a14:m>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𝑨𝒍</m:t>
                        </m:r>
                      </m:e>
                      <m:sub>
                        <m:r>
                          <a:rPr lang="en-US" sz="1200" b="1" i="1" smtClean="0">
                            <a:latin typeface="Cambria Math" panose="02040503050406030204" pitchFamily="18" charset="0"/>
                          </a:rPr>
                          <m:t>𝟐</m:t>
                        </m:r>
                      </m:sub>
                    </m:sSub>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𝑶</m:t>
                        </m:r>
                      </m:e>
                      <m:sub>
                        <m:r>
                          <a:rPr lang="en-US" sz="1200" b="1" i="1" smtClean="0">
                            <a:latin typeface="Cambria Math" panose="02040503050406030204" pitchFamily="18" charset="0"/>
                          </a:rPr>
                          <m:t>𝟑</m:t>
                        </m:r>
                      </m:sub>
                    </m:sSub>
                    <m:r>
                      <a:rPr lang="en-US" sz="1200" b="1" i="1" smtClean="0">
                        <a:latin typeface="Cambria Math" panose="02040503050406030204" pitchFamily="18" charset="0"/>
                      </a:rPr>
                      <m:t>, </m:t>
                    </m:r>
                    <m:r>
                      <a:rPr lang="en-US" sz="1200" b="1" i="1" smtClean="0">
                        <a:latin typeface="Cambria Math" panose="02040503050406030204" pitchFamily="18" charset="0"/>
                      </a:rPr>
                      <m:t>𝑻𝒊</m:t>
                    </m:r>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𝑶</m:t>
                        </m:r>
                      </m:e>
                      <m:sub>
                        <m:r>
                          <a:rPr lang="en-US" sz="1200" b="1" i="1" smtClean="0">
                            <a:latin typeface="Cambria Math" panose="02040503050406030204" pitchFamily="18" charset="0"/>
                          </a:rPr>
                          <m:t>𝟐</m:t>
                        </m:r>
                      </m:sub>
                    </m:sSub>
                  </m:oMath>
                </a14:m>
                <a:endParaRPr lang="en-US" sz="1200"/>
              </a:p>
            </p:txBody>
          </p:sp>
        </mc:Choice>
        <mc:Fallback xmlns="">
          <p:sp>
            <p:nvSpPr>
              <p:cNvPr id="27" name="TextBox 26">
                <a:extLst>
                  <a:ext uri="{FF2B5EF4-FFF2-40B4-BE49-F238E27FC236}">
                    <a16:creationId xmlns:a16="http://schemas.microsoft.com/office/drawing/2014/main" id="{736F9B89-3D84-E344-A483-A5F6910798B1}"/>
                  </a:ext>
                </a:extLst>
              </p:cNvPr>
              <p:cNvSpPr txBox="1">
                <a:spLocks noRot="1" noChangeAspect="1" noMove="1" noResize="1" noEditPoints="1" noAdjustHandles="1" noChangeArrowheads="1" noChangeShapeType="1" noTextEdit="1"/>
              </p:cNvSpPr>
              <p:nvPr/>
            </p:nvSpPr>
            <p:spPr>
              <a:xfrm>
                <a:off x="3795864" y="4871022"/>
                <a:ext cx="1398594" cy="47949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3C34EF2-868E-D280-99B5-AD2DF1222956}"/>
                  </a:ext>
                </a:extLst>
              </p:cNvPr>
              <p:cNvSpPr txBox="1"/>
              <p:nvPr/>
            </p:nvSpPr>
            <p:spPr>
              <a:xfrm>
                <a:off x="4697253" y="2250240"/>
                <a:ext cx="994411"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1" i="1" smtClean="0">
                          <a:latin typeface="Cambria Math" panose="02040503050406030204" pitchFamily="18" charset="0"/>
                        </a:rPr>
                        <m:t>𝑭𝒆𝑶</m:t>
                      </m:r>
                      <m:r>
                        <a:rPr lang="en-US" sz="1200" b="1" i="1" smtClean="0">
                          <a:latin typeface="Cambria Math" panose="02040503050406030204" pitchFamily="18" charset="0"/>
                        </a:rPr>
                        <m:t> </m:t>
                      </m:r>
                    </m:oMath>
                  </m:oMathPara>
                </a14:m>
                <a:endParaRPr lang="en-US" b="1"/>
              </a:p>
            </p:txBody>
          </p:sp>
        </mc:Choice>
        <mc:Fallback xmlns="">
          <p:sp>
            <p:nvSpPr>
              <p:cNvPr id="28" name="TextBox 27">
                <a:extLst>
                  <a:ext uri="{FF2B5EF4-FFF2-40B4-BE49-F238E27FC236}">
                    <a16:creationId xmlns:a16="http://schemas.microsoft.com/office/drawing/2014/main" id="{E3C34EF2-868E-D280-99B5-AD2DF1222956}"/>
                  </a:ext>
                </a:extLst>
              </p:cNvPr>
              <p:cNvSpPr txBox="1">
                <a:spLocks noRot="1" noChangeAspect="1" noMove="1" noResize="1" noEditPoints="1" noAdjustHandles="1" noChangeArrowheads="1" noChangeShapeType="1" noTextEdit="1"/>
              </p:cNvSpPr>
              <p:nvPr/>
            </p:nvSpPr>
            <p:spPr>
              <a:xfrm>
                <a:off x="4697253" y="2250240"/>
                <a:ext cx="994411" cy="276999"/>
              </a:xfrm>
              <a:prstGeom prst="rect">
                <a:avLst/>
              </a:prstGeom>
              <a:blipFill>
                <a:blip r:embed="rId6"/>
                <a:stretch>
                  <a:fillRect/>
                </a:stretch>
              </a:blipFill>
            </p:spPr>
            <p:txBody>
              <a:bodyPr/>
              <a:lstStyle/>
              <a:p>
                <a:r>
                  <a:rPr lang="en-US">
                    <a:noFill/>
                  </a:rPr>
                  <a:t> </a:t>
                </a:r>
              </a:p>
            </p:txBody>
          </p:sp>
        </mc:Fallback>
      </mc:AlternateContent>
      <p:cxnSp>
        <p:nvCxnSpPr>
          <p:cNvPr id="29" name="Connector: Elbow 28">
            <a:extLst>
              <a:ext uri="{FF2B5EF4-FFF2-40B4-BE49-F238E27FC236}">
                <a16:creationId xmlns:a16="http://schemas.microsoft.com/office/drawing/2014/main" id="{2851BA87-539B-39BA-624F-1BF315FCC01E}"/>
              </a:ext>
            </a:extLst>
          </p:cNvPr>
          <p:cNvCxnSpPr>
            <a:cxnSpLocks/>
            <a:stCxn id="6" idx="1"/>
            <a:endCxn id="15" idx="0"/>
          </p:cNvCxnSpPr>
          <p:nvPr/>
        </p:nvCxnSpPr>
        <p:spPr>
          <a:xfrm rot="10800000">
            <a:off x="885826" y="3475672"/>
            <a:ext cx="1866899" cy="834573"/>
          </a:xfrm>
          <a:prstGeom prst="bentConnector4">
            <a:avLst>
              <a:gd name="adj1" fmla="val 26275"/>
              <a:gd name="adj2" fmla="val 12739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9DD456E4-46A7-60AE-EA46-2E459059FA45}"/>
              </a:ext>
            </a:extLst>
          </p:cNvPr>
          <p:cNvCxnSpPr>
            <a:cxnSpLocks/>
            <a:stCxn id="7" idx="1"/>
            <a:endCxn id="15" idx="3"/>
          </p:cNvCxnSpPr>
          <p:nvPr/>
        </p:nvCxnSpPr>
        <p:spPr>
          <a:xfrm rot="10800000">
            <a:off x="1771650" y="3865245"/>
            <a:ext cx="981074" cy="2068205"/>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E156456-9BFA-B984-7D7F-A933F47CC43A}"/>
              </a:ext>
            </a:extLst>
          </p:cNvPr>
          <p:cNvCxnSpPr>
            <a:cxnSpLocks/>
            <a:stCxn id="7" idx="1"/>
            <a:endCxn id="14" idx="3"/>
          </p:cNvCxnSpPr>
          <p:nvPr/>
        </p:nvCxnSpPr>
        <p:spPr>
          <a:xfrm flipH="1">
            <a:off x="1771650" y="5933449"/>
            <a:ext cx="981074" cy="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49660AB4-63D6-ED7B-39D5-F511381F42A9}"/>
              </a:ext>
            </a:extLst>
          </p:cNvPr>
          <p:cNvSpPr/>
          <p:nvPr/>
        </p:nvSpPr>
        <p:spPr>
          <a:xfrm>
            <a:off x="2447924" y="3795894"/>
            <a:ext cx="2746535" cy="306210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68C3A2-4831-4281-C141-A20396985CAB}"/>
              </a:ext>
            </a:extLst>
          </p:cNvPr>
          <p:cNvSpPr/>
          <p:nvPr/>
        </p:nvSpPr>
        <p:spPr>
          <a:xfrm>
            <a:off x="5308144" y="3546213"/>
            <a:ext cx="4912181" cy="333491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9991059-B38B-846A-F9EA-71851776E888}"/>
              </a:ext>
            </a:extLst>
          </p:cNvPr>
          <p:cNvSpPr/>
          <p:nvPr/>
        </p:nvSpPr>
        <p:spPr>
          <a:xfrm>
            <a:off x="10404495" y="3203563"/>
            <a:ext cx="1415509" cy="333491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40B66E-3F38-9A2C-2EF3-DEC4DE543CE2}"/>
              </a:ext>
            </a:extLst>
          </p:cNvPr>
          <p:cNvSpPr txBox="1"/>
          <p:nvPr/>
        </p:nvSpPr>
        <p:spPr>
          <a:xfrm>
            <a:off x="2718262" y="6560376"/>
            <a:ext cx="2205858" cy="276999"/>
          </a:xfrm>
          <a:prstGeom prst="rect">
            <a:avLst/>
          </a:prstGeom>
          <a:noFill/>
        </p:spPr>
        <p:txBody>
          <a:bodyPr wrap="square" rtlCol="0">
            <a:spAutoFit/>
          </a:bodyPr>
          <a:lstStyle/>
          <a:p>
            <a:pPr algn="ctr"/>
            <a:r>
              <a:rPr lang="en-US" sz="1200" b="1" i="1"/>
              <a:t>MRE Control Subsystem </a:t>
            </a:r>
          </a:p>
        </p:txBody>
      </p:sp>
      <p:sp>
        <p:nvSpPr>
          <p:cNvPr id="36" name="TextBox 35">
            <a:extLst>
              <a:ext uri="{FF2B5EF4-FFF2-40B4-BE49-F238E27FC236}">
                <a16:creationId xmlns:a16="http://schemas.microsoft.com/office/drawing/2014/main" id="{B867B7C4-3F30-3E94-C2E3-7AEEE018C111}"/>
              </a:ext>
            </a:extLst>
          </p:cNvPr>
          <p:cNvSpPr txBox="1"/>
          <p:nvPr/>
        </p:nvSpPr>
        <p:spPr>
          <a:xfrm>
            <a:off x="6743863" y="6560375"/>
            <a:ext cx="2205858" cy="276999"/>
          </a:xfrm>
          <a:prstGeom prst="rect">
            <a:avLst/>
          </a:prstGeom>
          <a:noFill/>
        </p:spPr>
        <p:txBody>
          <a:bodyPr wrap="square" rtlCol="0">
            <a:spAutoFit/>
          </a:bodyPr>
          <a:lstStyle/>
          <a:p>
            <a:pPr algn="ctr"/>
            <a:r>
              <a:rPr lang="en-US" sz="1200" b="1" i="1"/>
              <a:t>Metal Refinement Subsystem </a:t>
            </a:r>
          </a:p>
        </p:txBody>
      </p:sp>
      <p:sp>
        <p:nvSpPr>
          <p:cNvPr id="37" name="TextBox 36">
            <a:extLst>
              <a:ext uri="{FF2B5EF4-FFF2-40B4-BE49-F238E27FC236}">
                <a16:creationId xmlns:a16="http://schemas.microsoft.com/office/drawing/2014/main" id="{BA625532-EF7F-BE04-4973-436866AF0547}"/>
              </a:ext>
            </a:extLst>
          </p:cNvPr>
          <p:cNvSpPr txBox="1"/>
          <p:nvPr/>
        </p:nvSpPr>
        <p:spPr>
          <a:xfrm>
            <a:off x="10290999" y="3223047"/>
            <a:ext cx="1554695" cy="646331"/>
          </a:xfrm>
          <a:prstGeom prst="rect">
            <a:avLst/>
          </a:prstGeom>
          <a:noFill/>
        </p:spPr>
        <p:txBody>
          <a:bodyPr wrap="square" rtlCol="0">
            <a:spAutoFit/>
          </a:bodyPr>
          <a:lstStyle/>
          <a:p>
            <a:pPr algn="ctr"/>
            <a:r>
              <a:rPr lang="en-US" sz="1200" b="1" i="1"/>
              <a:t>Metal Stock Material Production  Subsystem </a:t>
            </a:r>
          </a:p>
        </p:txBody>
      </p:sp>
      <p:sp>
        <p:nvSpPr>
          <p:cNvPr id="40" name="Rectangle 39">
            <a:extLst>
              <a:ext uri="{FF2B5EF4-FFF2-40B4-BE49-F238E27FC236}">
                <a16:creationId xmlns:a16="http://schemas.microsoft.com/office/drawing/2014/main" id="{C2BE1869-84E5-8C91-6246-502E21B7D012}"/>
              </a:ext>
            </a:extLst>
          </p:cNvPr>
          <p:cNvSpPr/>
          <p:nvPr/>
        </p:nvSpPr>
        <p:spPr>
          <a:xfrm>
            <a:off x="8218298" y="337916"/>
            <a:ext cx="494645" cy="316165"/>
          </a:xfrm>
          <a:prstGeom prst="rect">
            <a:avLst/>
          </a:prstGeom>
          <a:solidFill>
            <a:srgbClr val="FFB871"/>
          </a:solidFill>
          <a:ln>
            <a:solidFill>
              <a:srgbClr val="FFB871"/>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US" sz="1600"/>
          </a:p>
        </p:txBody>
      </p:sp>
      <p:sp>
        <p:nvSpPr>
          <p:cNvPr id="41" name="Rectangle 40">
            <a:extLst>
              <a:ext uri="{FF2B5EF4-FFF2-40B4-BE49-F238E27FC236}">
                <a16:creationId xmlns:a16="http://schemas.microsoft.com/office/drawing/2014/main" id="{46507200-C41D-DC92-8F55-83472E352E5B}"/>
              </a:ext>
            </a:extLst>
          </p:cNvPr>
          <p:cNvSpPr/>
          <p:nvPr/>
        </p:nvSpPr>
        <p:spPr>
          <a:xfrm>
            <a:off x="8218298" y="852415"/>
            <a:ext cx="494645" cy="316165"/>
          </a:xfrm>
          <a:prstGeom prst="rect">
            <a:avLst/>
          </a:prstGeom>
          <a:solidFill>
            <a:srgbClr val="CECECE"/>
          </a:solidFill>
          <a:ln>
            <a:solidFill>
              <a:srgbClr val="C6C6C6"/>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US" sz="1600"/>
          </a:p>
        </p:txBody>
      </p:sp>
      <p:sp>
        <p:nvSpPr>
          <p:cNvPr id="42" name="Rectangle 41">
            <a:extLst>
              <a:ext uri="{FF2B5EF4-FFF2-40B4-BE49-F238E27FC236}">
                <a16:creationId xmlns:a16="http://schemas.microsoft.com/office/drawing/2014/main" id="{2D9DF0DC-4F46-4797-4F92-678FA2A6448E}"/>
              </a:ext>
            </a:extLst>
          </p:cNvPr>
          <p:cNvSpPr/>
          <p:nvPr/>
        </p:nvSpPr>
        <p:spPr>
          <a:xfrm>
            <a:off x="8218298" y="1356493"/>
            <a:ext cx="494645" cy="316165"/>
          </a:xfrm>
          <a:prstGeom prst="rect">
            <a:avLst/>
          </a:prstGeom>
          <a:noFill/>
          <a:ln w="28575">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US" sz="1600"/>
          </a:p>
        </p:txBody>
      </p:sp>
      <p:sp>
        <p:nvSpPr>
          <p:cNvPr id="43" name="Rectangle 42">
            <a:extLst>
              <a:ext uri="{FF2B5EF4-FFF2-40B4-BE49-F238E27FC236}">
                <a16:creationId xmlns:a16="http://schemas.microsoft.com/office/drawing/2014/main" id="{0E82B863-9E70-6543-4B73-2FC839E8A6AB}"/>
              </a:ext>
            </a:extLst>
          </p:cNvPr>
          <p:cNvSpPr/>
          <p:nvPr/>
        </p:nvSpPr>
        <p:spPr>
          <a:xfrm>
            <a:off x="8218298" y="2429067"/>
            <a:ext cx="494645" cy="316165"/>
          </a:xfrm>
          <a:prstGeom prst="rect">
            <a:avLst/>
          </a:prstGeom>
          <a:noFill/>
          <a:ln w="28575">
            <a:solidFill>
              <a:schemeClr val="tx1"/>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endParaRPr lang="en-US" sz="1600"/>
          </a:p>
        </p:txBody>
      </p:sp>
      <p:sp>
        <p:nvSpPr>
          <p:cNvPr id="44" name="Rectangle 43">
            <a:extLst>
              <a:ext uri="{FF2B5EF4-FFF2-40B4-BE49-F238E27FC236}">
                <a16:creationId xmlns:a16="http://schemas.microsoft.com/office/drawing/2014/main" id="{7C60FB0A-BF5F-8095-E483-420389969558}"/>
              </a:ext>
            </a:extLst>
          </p:cNvPr>
          <p:cNvSpPr/>
          <p:nvPr/>
        </p:nvSpPr>
        <p:spPr>
          <a:xfrm>
            <a:off x="8218298" y="1860571"/>
            <a:ext cx="494645" cy="31616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US" sz="1600"/>
          </a:p>
        </p:txBody>
      </p:sp>
      <p:sp>
        <p:nvSpPr>
          <p:cNvPr id="45" name="TextBox 44">
            <a:extLst>
              <a:ext uri="{FF2B5EF4-FFF2-40B4-BE49-F238E27FC236}">
                <a16:creationId xmlns:a16="http://schemas.microsoft.com/office/drawing/2014/main" id="{5B06F975-10AD-DC40-5C09-43C537CCA72B}"/>
              </a:ext>
            </a:extLst>
          </p:cNvPr>
          <p:cNvSpPr txBox="1"/>
          <p:nvPr/>
        </p:nvSpPr>
        <p:spPr>
          <a:xfrm>
            <a:off x="8849059" y="348337"/>
            <a:ext cx="1352871" cy="307777"/>
          </a:xfrm>
          <a:prstGeom prst="rect">
            <a:avLst/>
          </a:prstGeom>
          <a:noFill/>
        </p:spPr>
        <p:txBody>
          <a:bodyPr wrap="none" rtlCol="0">
            <a:spAutoFit/>
          </a:bodyPr>
          <a:lstStyle/>
          <a:p>
            <a:r>
              <a:rPr lang="en-US" sz="1400"/>
              <a:t>Key Assumption</a:t>
            </a:r>
          </a:p>
        </p:txBody>
      </p:sp>
      <p:sp>
        <p:nvSpPr>
          <p:cNvPr id="46" name="TextBox 45">
            <a:extLst>
              <a:ext uri="{FF2B5EF4-FFF2-40B4-BE49-F238E27FC236}">
                <a16:creationId xmlns:a16="http://schemas.microsoft.com/office/drawing/2014/main" id="{EEFD09C3-4247-D3FA-3C03-3837F42327D5}"/>
              </a:ext>
            </a:extLst>
          </p:cNvPr>
          <p:cNvSpPr txBox="1"/>
          <p:nvPr/>
        </p:nvSpPr>
        <p:spPr>
          <a:xfrm>
            <a:off x="8849059" y="852415"/>
            <a:ext cx="2483052" cy="307777"/>
          </a:xfrm>
          <a:prstGeom prst="rect">
            <a:avLst/>
          </a:prstGeom>
          <a:noFill/>
        </p:spPr>
        <p:txBody>
          <a:bodyPr wrap="none" rtlCol="0">
            <a:spAutoFit/>
          </a:bodyPr>
          <a:lstStyle/>
          <a:p>
            <a:r>
              <a:rPr lang="en-US" sz="1400"/>
              <a:t>Interface System (Out of Scope)</a:t>
            </a:r>
          </a:p>
        </p:txBody>
      </p:sp>
      <p:sp>
        <p:nvSpPr>
          <p:cNvPr id="47" name="TextBox 46">
            <a:extLst>
              <a:ext uri="{FF2B5EF4-FFF2-40B4-BE49-F238E27FC236}">
                <a16:creationId xmlns:a16="http://schemas.microsoft.com/office/drawing/2014/main" id="{122B2089-345F-8305-25B5-6503EC3161F8}"/>
              </a:ext>
            </a:extLst>
          </p:cNvPr>
          <p:cNvSpPr txBox="1"/>
          <p:nvPr/>
        </p:nvSpPr>
        <p:spPr>
          <a:xfrm>
            <a:off x="8819089" y="1356493"/>
            <a:ext cx="3220508" cy="307777"/>
          </a:xfrm>
          <a:prstGeom prst="rect">
            <a:avLst/>
          </a:prstGeom>
          <a:noFill/>
        </p:spPr>
        <p:txBody>
          <a:bodyPr wrap="square" rtlCol="0">
            <a:spAutoFit/>
          </a:bodyPr>
          <a:lstStyle/>
          <a:p>
            <a:r>
              <a:rPr lang="en-US" sz="1400"/>
              <a:t>1</a:t>
            </a:r>
            <a:r>
              <a:rPr lang="en-US" sz="1400" baseline="30000"/>
              <a:t>st</a:t>
            </a:r>
            <a:r>
              <a:rPr lang="en-US" sz="1400"/>
              <a:t> Major Processing Step: Si &amp; Mg </a:t>
            </a:r>
          </a:p>
        </p:txBody>
      </p:sp>
      <p:sp>
        <p:nvSpPr>
          <p:cNvPr id="48" name="TextBox 47">
            <a:extLst>
              <a:ext uri="{FF2B5EF4-FFF2-40B4-BE49-F238E27FC236}">
                <a16:creationId xmlns:a16="http://schemas.microsoft.com/office/drawing/2014/main" id="{B10715D2-5543-50EB-5489-5770F34F19D7}"/>
              </a:ext>
            </a:extLst>
          </p:cNvPr>
          <p:cNvSpPr txBox="1"/>
          <p:nvPr/>
        </p:nvSpPr>
        <p:spPr>
          <a:xfrm>
            <a:off x="8849059" y="1860571"/>
            <a:ext cx="3220508" cy="307777"/>
          </a:xfrm>
          <a:prstGeom prst="rect">
            <a:avLst/>
          </a:prstGeom>
          <a:noFill/>
        </p:spPr>
        <p:txBody>
          <a:bodyPr wrap="square" rtlCol="0">
            <a:spAutoFit/>
          </a:bodyPr>
          <a:lstStyle/>
          <a:p>
            <a:r>
              <a:rPr lang="en-US" sz="1400"/>
              <a:t>2</a:t>
            </a:r>
            <a:r>
              <a:rPr lang="en-US" sz="1400" baseline="30000"/>
              <a:t>nd</a:t>
            </a:r>
            <a:r>
              <a:rPr lang="en-US" sz="1400"/>
              <a:t> Major Processing Step: </a:t>
            </a:r>
            <a:r>
              <a:rPr lang="en-US" sz="1400" err="1"/>
              <a:t>Ti</a:t>
            </a:r>
            <a:r>
              <a:rPr lang="en-US" sz="1400"/>
              <a:t> &amp; Al </a:t>
            </a:r>
          </a:p>
        </p:txBody>
      </p:sp>
      <p:sp>
        <p:nvSpPr>
          <p:cNvPr id="49" name="TextBox 48">
            <a:extLst>
              <a:ext uri="{FF2B5EF4-FFF2-40B4-BE49-F238E27FC236}">
                <a16:creationId xmlns:a16="http://schemas.microsoft.com/office/drawing/2014/main" id="{0D082F2A-ACE1-33A0-54A4-A6427F287EF4}"/>
              </a:ext>
            </a:extLst>
          </p:cNvPr>
          <p:cNvSpPr txBox="1"/>
          <p:nvPr/>
        </p:nvSpPr>
        <p:spPr>
          <a:xfrm>
            <a:off x="8849059" y="2422937"/>
            <a:ext cx="3220508" cy="307777"/>
          </a:xfrm>
          <a:prstGeom prst="rect">
            <a:avLst/>
          </a:prstGeom>
          <a:noFill/>
        </p:spPr>
        <p:txBody>
          <a:bodyPr wrap="square" rtlCol="0">
            <a:spAutoFit/>
          </a:bodyPr>
          <a:lstStyle/>
          <a:p>
            <a:r>
              <a:rPr lang="en-US" sz="1400"/>
              <a:t>Subsystem </a:t>
            </a:r>
          </a:p>
        </p:txBody>
      </p:sp>
      <p:sp>
        <p:nvSpPr>
          <p:cNvPr id="50" name="Rectangle 49">
            <a:extLst>
              <a:ext uri="{FF2B5EF4-FFF2-40B4-BE49-F238E27FC236}">
                <a16:creationId xmlns:a16="http://schemas.microsoft.com/office/drawing/2014/main" id="{CCBD135C-2C91-7B65-E7EB-AEDE03C60EA9}"/>
              </a:ext>
            </a:extLst>
          </p:cNvPr>
          <p:cNvSpPr/>
          <p:nvPr/>
        </p:nvSpPr>
        <p:spPr>
          <a:xfrm>
            <a:off x="2752724" y="61087"/>
            <a:ext cx="2207895" cy="779145"/>
          </a:xfrm>
          <a:prstGeom prst="rect">
            <a:avLst/>
          </a:prstGeom>
          <a:solidFill>
            <a:srgbClr val="FFB871"/>
          </a:solidFill>
          <a:ln>
            <a:solidFill>
              <a:srgbClr val="FFB87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t>Lunar Highlands Regolith Input</a:t>
            </a:r>
          </a:p>
          <a:p>
            <a:endParaRPr lang="en-US" sz="1600"/>
          </a:p>
        </p:txBody>
      </p:sp>
      <p:sp>
        <p:nvSpPr>
          <p:cNvPr id="51" name="Rectangle 50">
            <a:extLst>
              <a:ext uri="{FF2B5EF4-FFF2-40B4-BE49-F238E27FC236}">
                <a16:creationId xmlns:a16="http://schemas.microsoft.com/office/drawing/2014/main" id="{D3043907-C524-B648-4191-AED2B5A796C7}"/>
              </a:ext>
            </a:extLst>
          </p:cNvPr>
          <p:cNvSpPr/>
          <p:nvPr/>
        </p:nvSpPr>
        <p:spPr>
          <a:xfrm>
            <a:off x="2970847" y="1045168"/>
            <a:ext cx="1771650" cy="77914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a:t>Particle Size Screening </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6793825-D8A9-8673-627F-106A76454518}"/>
                  </a:ext>
                </a:extLst>
              </p:cNvPr>
              <p:cNvSpPr txBox="1"/>
              <p:nvPr/>
            </p:nvSpPr>
            <p:spPr>
              <a:xfrm>
                <a:off x="2740555" y="578622"/>
                <a:ext cx="1002432"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b="1" i="1" smtClean="0">
                              <a:latin typeface="Cambria Math" panose="02040503050406030204" pitchFamily="18" charset="0"/>
                            </a:rPr>
                          </m:ctrlPr>
                        </m:sSubPr>
                        <m:e>
                          <m:r>
                            <a:rPr lang="en-US" sz="1100" b="1" i="1" smtClean="0">
                              <a:latin typeface="Cambria Math" panose="02040503050406030204" pitchFamily="18" charset="0"/>
                            </a:rPr>
                            <m:t>𝑺𝒊</m:t>
                          </m:r>
                          <m:r>
                            <a:rPr lang="en-US" sz="1100" b="1" i="1">
                              <a:latin typeface="Cambria Math" panose="02040503050406030204" pitchFamily="18" charset="0"/>
                            </a:rPr>
                            <m:t>𝑶</m:t>
                          </m:r>
                        </m:e>
                        <m:sub>
                          <m:r>
                            <a:rPr lang="en-US" sz="1100" b="1" i="1">
                              <a:latin typeface="Cambria Math" panose="02040503050406030204" pitchFamily="18" charset="0"/>
                            </a:rPr>
                            <m:t>𝟐</m:t>
                          </m:r>
                        </m:sub>
                      </m:sSub>
                      <m:r>
                        <a:rPr lang="en-US" sz="1100" b="1" i="1" smtClean="0">
                          <a:latin typeface="Cambria Math" panose="02040503050406030204" pitchFamily="18" charset="0"/>
                        </a:rPr>
                        <m:t>,</m:t>
                      </m:r>
                      <m:sSub>
                        <m:sSubPr>
                          <m:ctrlPr>
                            <a:rPr lang="en-US" sz="1100" b="1" i="1" smtClean="0">
                              <a:latin typeface="Cambria Math" panose="02040503050406030204" pitchFamily="18" charset="0"/>
                            </a:rPr>
                          </m:ctrlPr>
                        </m:sSubPr>
                        <m:e>
                          <m:r>
                            <a:rPr lang="en-US" sz="1100" b="1" i="1" smtClean="0">
                              <a:latin typeface="Cambria Math" panose="02040503050406030204" pitchFamily="18" charset="0"/>
                            </a:rPr>
                            <m:t> </m:t>
                          </m:r>
                          <m:r>
                            <a:rPr lang="en-US" sz="1100" b="1" i="1" smtClean="0">
                              <a:latin typeface="Cambria Math" panose="02040503050406030204" pitchFamily="18" charset="0"/>
                            </a:rPr>
                            <m:t>𝑨𝒍</m:t>
                          </m:r>
                        </m:e>
                        <m:sub>
                          <m:r>
                            <a:rPr lang="en-US" sz="1100" b="1" i="1" smtClean="0">
                              <a:latin typeface="Cambria Math" panose="02040503050406030204" pitchFamily="18" charset="0"/>
                            </a:rPr>
                            <m:t>𝟐</m:t>
                          </m:r>
                        </m:sub>
                      </m:sSub>
                      <m:sSub>
                        <m:sSubPr>
                          <m:ctrlPr>
                            <a:rPr lang="en-US" sz="1100" b="1" i="1" smtClean="0">
                              <a:latin typeface="Cambria Math" panose="02040503050406030204" pitchFamily="18" charset="0"/>
                            </a:rPr>
                          </m:ctrlPr>
                        </m:sSubPr>
                        <m:e>
                          <m:r>
                            <a:rPr lang="en-US" sz="1100" b="1" i="1" smtClean="0">
                              <a:latin typeface="Cambria Math" panose="02040503050406030204" pitchFamily="18" charset="0"/>
                            </a:rPr>
                            <m:t>𝑶</m:t>
                          </m:r>
                        </m:e>
                        <m:sub>
                          <m:r>
                            <a:rPr lang="en-US" sz="1100" b="1" i="1" smtClean="0">
                              <a:latin typeface="Cambria Math" panose="02040503050406030204" pitchFamily="18" charset="0"/>
                            </a:rPr>
                            <m:t>𝟑</m:t>
                          </m:r>
                        </m:sub>
                      </m:sSub>
                      <m:r>
                        <a:rPr lang="en-US" sz="1100" b="1" i="1" smtClean="0">
                          <a:latin typeface="Cambria Math" panose="02040503050406030204" pitchFamily="18" charset="0"/>
                        </a:rPr>
                        <m:t>,</m:t>
                      </m:r>
                      <m:r>
                        <a:rPr lang="en-US" sz="1100" b="1" i="1">
                          <a:latin typeface="Cambria Math" panose="02040503050406030204" pitchFamily="18" charset="0"/>
                        </a:rPr>
                        <m:t>𝑪𝒂𝑶</m:t>
                      </m:r>
                      <m:r>
                        <a:rPr lang="en-US" sz="1100" b="1" i="1">
                          <a:latin typeface="Cambria Math" panose="02040503050406030204" pitchFamily="18" charset="0"/>
                        </a:rPr>
                        <m:t>, </m:t>
                      </m:r>
                      <m:r>
                        <a:rPr lang="en-US" sz="1100" b="1" i="1" smtClean="0">
                          <a:latin typeface="Cambria Math" panose="02040503050406030204" pitchFamily="18" charset="0"/>
                        </a:rPr>
                        <m:t>𝑭𝒆𝑶</m:t>
                      </m:r>
                      <m:r>
                        <a:rPr lang="en-US" sz="1100" b="1" i="1" smtClean="0">
                          <a:latin typeface="Cambria Math" panose="02040503050406030204" pitchFamily="18" charset="0"/>
                        </a:rPr>
                        <m:t>, </m:t>
                      </m:r>
                      <m:r>
                        <a:rPr lang="en-US" sz="1100" b="1" i="1">
                          <a:latin typeface="Cambria Math" panose="02040503050406030204" pitchFamily="18" charset="0"/>
                        </a:rPr>
                        <m:t>𝑴𝒈𝑶</m:t>
                      </m:r>
                      <m:r>
                        <a:rPr lang="en-US" sz="1100" b="1" i="1" smtClean="0">
                          <a:latin typeface="Cambria Math" panose="02040503050406030204" pitchFamily="18" charset="0"/>
                        </a:rPr>
                        <m:t>,</m:t>
                      </m:r>
                      <m:r>
                        <a:rPr lang="en-US" sz="1100" b="1" i="1" smtClean="0">
                          <a:latin typeface="Cambria Math" panose="02040503050406030204" pitchFamily="18" charset="0"/>
                        </a:rPr>
                        <m:t>𝑻𝒊</m:t>
                      </m:r>
                      <m:sSub>
                        <m:sSubPr>
                          <m:ctrlPr>
                            <a:rPr lang="en-US" sz="1100" b="1" i="1" smtClean="0">
                              <a:latin typeface="Cambria Math" panose="02040503050406030204" pitchFamily="18" charset="0"/>
                            </a:rPr>
                          </m:ctrlPr>
                        </m:sSubPr>
                        <m:e>
                          <m:r>
                            <a:rPr lang="en-US" sz="1100" b="1" i="1" smtClean="0">
                              <a:latin typeface="Cambria Math" panose="02040503050406030204" pitchFamily="18" charset="0"/>
                            </a:rPr>
                            <m:t>𝑶</m:t>
                          </m:r>
                        </m:e>
                        <m:sub>
                          <m:r>
                            <a:rPr lang="en-US" sz="1100" b="1" i="1" smtClean="0">
                              <a:latin typeface="Cambria Math" panose="02040503050406030204" pitchFamily="18" charset="0"/>
                            </a:rPr>
                            <m:t>𝟐</m:t>
                          </m:r>
                          <m:r>
                            <a:rPr lang="en-US" sz="1100" b="1" i="1" smtClean="0">
                              <a:latin typeface="Cambria Math" panose="02040503050406030204" pitchFamily="18" charset="0"/>
                            </a:rPr>
                            <m:t> </m:t>
                          </m:r>
                        </m:sub>
                      </m:sSub>
                    </m:oMath>
                  </m:oMathPara>
                </a14:m>
                <a:endParaRPr lang="en-US" sz="1100" b="1"/>
              </a:p>
            </p:txBody>
          </p:sp>
        </mc:Choice>
        <mc:Fallback xmlns="">
          <p:sp>
            <p:nvSpPr>
              <p:cNvPr id="52" name="TextBox 51">
                <a:extLst>
                  <a:ext uri="{FF2B5EF4-FFF2-40B4-BE49-F238E27FC236}">
                    <a16:creationId xmlns:a16="http://schemas.microsoft.com/office/drawing/2014/main" id="{E6793825-D8A9-8673-627F-106A76454518}"/>
                  </a:ext>
                </a:extLst>
              </p:cNvPr>
              <p:cNvSpPr txBox="1">
                <a:spLocks noRot="1" noChangeAspect="1" noMove="1" noResize="1" noEditPoints="1" noAdjustHandles="1" noChangeArrowheads="1" noChangeShapeType="1" noTextEdit="1"/>
              </p:cNvSpPr>
              <p:nvPr/>
            </p:nvSpPr>
            <p:spPr>
              <a:xfrm>
                <a:off x="2740555" y="578622"/>
                <a:ext cx="1002432" cy="261610"/>
              </a:xfrm>
              <a:prstGeom prst="rect">
                <a:avLst/>
              </a:prstGeom>
              <a:blipFill>
                <a:blip r:embed="rId7"/>
                <a:stretch>
                  <a:fillRect r="-126829" b="-4651"/>
                </a:stretch>
              </a:blipFill>
            </p:spPr>
            <p:txBody>
              <a:bodyPr/>
              <a:lstStyle/>
              <a:p>
                <a:r>
                  <a:rPr lang="en-US">
                    <a:noFill/>
                  </a:rPr>
                  <a:t> </a:t>
                </a:r>
              </a:p>
            </p:txBody>
          </p:sp>
        </mc:Fallback>
      </mc:AlternateContent>
      <p:sp>
        <p:nvSpPr>
          <p:cNvPr id="53" name="Left Brace 52">
            <a:extLst>
              <a:ext uri="{FF2B5EF4-FFF2-40B4-BE49-F238E27FC236}">
                <a16:creationId xmlns:a16="http://schemas.microsoft.com/office/drawing/2014/main" id="{55B438F4-5AC9-09C5-B3BE-80FF36F328D8}"/>
              </a:ext>
            </a:extLst>
          </p:cNvPr>
          <p:cNvSpPr/>
          <p:nvPr/>
        </p:nvSpPr>
        <p:spPr>
          <a:xfrm>
            <a:off x="2447925" y="1257299"/>
            <a:ext cx="270338" cy="1438275"/>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822087-E0B5-81ED-A1FE-FDF0D28197B9}"/>
              </a:ext>
            </a:extLst>
          </p:cNvPr>
          <p:cNvSpPr txBox="1"/>
          <p:nvPr/>
        </p:nvSpPr>
        <p:spPr>
          <a:xfrm>
            <a:off x="409574" y="1796581"/>
            <a:ext cx="2038350" cy="338554"/>
          </a:xfrm>
          <a:prstGeom prst="rect">
            <a:avLst/>
          </a:prstGeom>
          <a:solidFill>
            <a:srgbClr val="FFB871"/>
          </a:solidFill>
          <a:ln>
            <a:solidFill>
              <a:srgbClr val="F3A875"/>
            </a:solidFill>
          </a:ln>
        </p:spPr>
        <p:txBody>
          <a:bodyPr wrap="square">
            <a:spAutoFit/>
          </a:bodyPr>
          <a:lstStyle/>
          <a:p>
            <a:pPr algn="ctr"/>
            <a:r>
              <a:rPr lang="en-US" sz="1600"/>
              <a:t>Beneficiation Process</a:t>
            </a:r>
          </a:p>
        </p:txBody>
      </p:sp>
      <p:cxnSp>
        <p:nvCxnSpPr>
          <p:cNvPr id="55" name="Straight Arrow Connector 54">
            <a:extLst>
              <a:ext uri="{FF2B5EF4-FFF2-40B4-BE49-F238E27FC236}">
                <a16:creationId xmlns:a16="http://schemas.microsoft.com/office/drawing/2014/main" id="{A93D9EBB-6DD6-F975-B10F-72E63776D178}"/>
              </a:ext>
            </a:extLst>
          </p:cNvPr>
          <p:cNvCxnSpPr>
            <a:cxnSpLocks/>
          </p:cNvCxnSpPr>
          <p:nvPr/>
        </p:nvCxnSpPr>
        <p:spPr>
          <a:xfrm>
            <a:off x="3856672" y="840233"/>
            <a:ext cx="0" cy="2049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564C6D39-B88C-55E4-D832-47D692163680}"/>
              </a:ext>
            </a:extLst>
          </p:cNvPr>
          <p:cNvCxnSpPr>
            <a:cxnSpLocks/>
          </p:cNvCxnSpPr>
          <p:nvPr/>
        </p:nvCxnSpPr>
        <p:spPr>
          <a:xfrm flipV="1">
            <a:off x="4742497" y="2524708"/>
            <a:ext cx="762953" cy="50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BB49D80-5F6D-B67E-1EF0-21652D852231}"/>
                  </a:ext>
                </a:extLst>
              </p:cNvPr>
              <p:cNvSpPr txBox="1"/>
              <p:nvPr/>
            </p:nvSpPr>
            <p:spPr>
              <a:xfrm>
                <a:off x="0" y="6258675"/>
                <a:ext cx="1888126" cy="2852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𝑪𝒂𝑶</m:t>
                          </m:r>
                          <m:r>
                            <a:rPr lang="en-US" sz="1200" b="1" i="1" smtClean="0">
                              <a:latin typeface="Cambria Math" panose="02040503050406030204" pitchFamily="18" charset="0"/>
                            </a:rPr>
                            <m:t>, </m:t>
                          </m:r>
                          <m:r>
                            <a:rPr lang="en-US" sz="1200" b="1" i="1" smtClean="0">
                              <a:latin typeface="Cambria Math" panose="02040503050406030204" pitchFamily="18" charset="0"/>
                            </a:rPr>
                            <m:t>𝑴𝒈𝑶</m:t>
                          </m:r>
                          <m:r>
                            <a:rPr lang="en-US" sz="1200" b="1" i="1" smtClean="0">
                              <a:latin typeface="Cambria Math" panose="02040503050406030204" pitchFamily="18" charset="0"/>
                            </a:rPr>
                            <m:t>, </m:t>
                          </m:r>
                          <m:r>
                            <a:rPr lang="en-US" sz="1200" b="1" i="1" smtClean="0">
                              <a:latin typeface="Cambria Math" panose="02040503050406030204" pitchFamily="18" charset="0"/>
                            </a:rPr>
                            <m:t>𝑴𝒏𝑶</m:t>
                          </m:r>
                          <m:r>
                            <a:rPr lang="en-US" sz="1200" b="1" i="1" smtClean="0">
                              <a:latin typeface="Cambria Math" panose="02040503050406030204" pitchFamily="18" charset="0"/>
                            </a:rPr>
                            <m:t>,</m:t>
                          </m:r>
                          <m:r>
                            <a:rPr lang="en-US" sz="1200" b="1" i="1" smtClean="0">
                              <a:latin typeface="Cambria Math" panose="02040503050406030204" pitchFamily="18" charset="0"/>
                            </a:rPr>
                            <m:t>𝑵𝒂</m:t>
                          </m:r>
                          <m:r>
                            <a:rPr lang="en-US" sz="1200" b="1" i="1" smtClean="0">
                              <a:latin typeface="Cambria Math" panose="02040503050406030204" pitchFamily="18" charset="0"/>
                            </a:rPr>
                            <m:t>𝟐</m:t>
                          </m:r>
                          <m:r>
                            <a:rPr lang="en-US" sz="1200" b="1" i="1" smtClean="0">
                              <a:latin typeface="Cambria Math" panose="02040503050406030204" pitchFamily="18" charset="0"/>
                            </a:rPr>
                            <m:t>𝑶</m:t>
                          </m:r>
                          <m:r>
                            <a:rPr lang="en-US" sz="1200" b="1" i="1" smtClean="0">
                              <a:latin typeface="Cambria Math" panose="02040503050406030204" pitchFamily="18" charset="0"/>
                            </a:rPr>
                            <m:t>,</m:t>
                          </m:r>
                          <m:r>
                            <a:rPr lang="en-US" sz="1200" b="1" i="1" smtClean="0">
                              <a:latin typeface="Cambria Math" panose="02040503050406030204" pitchFamily="18" charset="0"/>
                            </a:rPr>
                            <m:t>𝒐𝒕𝒉𝒆𝒓</m:t>
                          </m:r>
                        </m:e>
                        <m:sub/>
                      </m:sSub>
                    </m:oMath>
                  </m:oMathPara>
                </a14:m>
                <a:endParaRPr lang="en-US" sz="1200"/>
              </a:p>
            </p:txBody>
          </p:sp>
        </mc:Choice>
        <mc:Fallback xmlns="">
          <p:sp>
            <p:nvSpPr>
              <p:cNvPr id="73" name="TextBox 72">
                <a:extLst>
                  <a:ext uri="{FF2B5EF4-FFF2-40B4-BE49-F238E27FC236}">
                    <a16:creationId xmlns:a16="http://schemas.microsoft.com/office/drawing/2014/main" id="{BBB49D80-5F6D-B67E-1EF0-21652D852231}"/>
                  </a:ext>
                </a:extLst>
              </p:cNvPr>
              <p:cNvSpPr txBox="1">
                <a:spLocks noRot="1" noChangeAspect="1" noMove="1" noResize="1" noEditPoints="1" noAdjustHandles="1" noChangeArrowheads="1" noChangeShapeType="1" noTextEdit="1"/>
              </p:cNvSpPr>
              <p:nvPr/>
            </p:nvSpPr>
            <p:spPr>
              <a:xfrm>
                <a:off x="0" y="6258675"/>
                <a:ext cx="1888126" cy="285206"/>
              </a:xfrm>
              <a:prstGeom prst="rect">
                <a:avLst/>
              </a:prstGeom>
              <a:blipFill>
                <a:blip r:embed="rId8"/>
                <a:stretch>
                  <a:fillRect r="-16774" b="-2174"/>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841DADE3-8D0A-E263-2080-4C2E479A506F}"/>
              </a:ext>
            </a:extLst>
          </p:cNvPr>
          <p:cNvCxnSpPr>
            <a:cxnSpLocks/>
          </p:cNvCxnSpPr>
          <p:nvPr/>
        </p:nvCxnSpPr>
        <p:spPr>
          <a:xfrm>
            <a:off x="3856672" y="2919341"/>
            <a:ext cx="0" cy="8765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7D800218-3CB5-472E-CE63-E3D2332B5620}"/>
              </a:ext>
            </a:extLst>
          </p:cNvPr>
          <p:cNvCxnSpPr>
            <a:cxnSpLocks/>
          </p:cNvCxnSpPr>
          <p:nvPr/>
        </p:nvCxnSpPr>
        <p:spPr>
          <a:xfrm>
            <a:off x="3856672" y="4824594"/>
            <a:ext cx="0" cy="59450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812D33C8-7950-D8AC-2DBD-34D54F161A79}"/>
              </a:ext>
            </a:extLst>
          </p:cNvPr>
          <p:cNvSpPr/>
          <p:nvPr/>
        </p:nvSpPr>
        <p:spPr>
          <a:xfrm>
            <a:off x="5123974" y="3429000"/>
            <a:ext cx="304800" cy="3452130"/>
          </a:xfrm>
          <a:prstGeom prst="rect">
            <a:avLst/>
          </a:prstGeom>
          <a:solidFill>
            <a:srgbClr val="E7E6E6"/>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DF5BFCD-9F07-B70E-8776-14DAA4BA403F}"/>
              </a:ext>
            </a:extLst>
          </p:cNvPr>
          <p:cNvSpPr txBox="1"/>
          <p:nvPr/>
        </p:nvSpPr>
        <p:spPr>
          <a:xfrm rot="5400000">
            <a:off x="4257293" y="5001177"/>
            <a:ext cx="2081724" cy="307777"/>
          </a:xfrm>
          <a:prstGeom prst="rect">
            <a:avLst/>
          </a:prstGeom>
          <a:noFill/>
        </p:spPr>
        <p:txBody>
          <a:bodyPr wrap="none" rtlCol="0">
            <a:spAutoFit/>
          </a:bodyPr>
          <a:lstStyle/>
          <a:p>
            <a:r>
              <a:rPr lang="en-US" sz="1400"/>
              <a:t>Batch Transfer Subsystem </a:t>
            </a:r>
          </a:p>
        </p:txBody>
      </p:sp>
      <p:sp>
        <p:nvSpPr>
          <p:cNvPr id="63" name="Rectangle 62">
            <a:extLst>
              <a:ext uri="{FF2B5EF4-FFF2-40B4-BE49-F238E27FC236}">
                <a16:creationId xmlns:a16="http://schemas.microsoft.com/office/drawing/2014/main" id="{6B3480D6-BC99-D10F-468E-019CDCA37992}"/>
              </a:ext>
            </a:extLst>
          </p:cNvPr>
          <p:cNvSpPr/>
          <p:nvPr/>
        </p:nvSpPr>
        <p:spPr>
          <a:xfrm>
            <a:off x="10107324" y="3429001"/>
            <a:ext cx="288233" cy="3452130"/>
          </a:xfrm>
          <a:prstGeom prst="rect">
            <a:avLst/>
          </a:prstGeom>
          <a:solidFill>
            <a:schemeClr val="bg2">
              <a:lumMod val="9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AF75AA0-3F01-4B80-868F-2D3AA5934A8A}"/>
              </a:ext>
            </a:extLst>
          </p:cNvPr>
          <p:cNvSpPr txBox="1"/>
          <p:nvPr/>
        </p:nvSpPr>
        <p:spPr>
          <a:xfrm rot="5400000">
            <a:off x="9240643" y="5001178"/>
            <a:ext cx="2081724" cy="307777"/>
          </a:xfrm>
          <a:prstGeom prst="rect">
            <a:avLst/>
          </a:prstGeom>
          <a:noFill/>
        </p:spPr>
        <p:txBody>
          <a:bodyPr wrap="none" rtlCol="0">
            <a:spAutoFit/>
          </a:bodyPr>
          <a:lstStyle/>
          <a:p>
            <a:r>
              <a:rPr lang="en-US" sz="1400"/>
              <a:t>Batch Transfer Subsystem </a:t>
            </a:r>
          </a:p>
        </p:txBody>
      </p:sp>
    </p:spTree>
    <p:extLst>
      <p:ext uri="{BB962C8B-B14F-4D97-AF65-F5344CB8AC3E}">
        <p14:creationId xmlns:p14="http://schemas.microsoft.com/office/powerpoint/2010/main" val="753802848"/>
      </p:ext>
    </p:extLst>
  </p:cSld>
  <p:clrMapOvr>
    <a:masterClrMapping/>
  </p:clrMapOvr>
  <mc:AlternateContent xmlns:mc="http://schemas.openxmlformats.org/markup-compatibility/2006" xmlns:p14="http://schemas.microsoft.com/office/powerpoint/2010/main">
    <mc:Choice Requires="p14">
      <p:transition spd="slow" p14:dur="2000" advTm="47"/>
    </mc:Choice>
    <mc:Fallback xmlns="">
      <p:transition spd="slow" advTm="4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LAMPP Concept</a:t>
            </a:r>
          </a:p>
        </p:txBody>
      </p:sp>
      <p:pic>
        <p:nvPicPr>
          <p:cNvPr id="3" name="Picture 2" descr="A diagram of a machine&#10;&#10;Description automatically generated">
            <a:extLst>
              <a:ext uri="{FF2B5EF4-FFF2-40B4-BE49-F238E27FC236}">
                <a16:creationId xmlns:a16="http://schemas.microsoft.com/office/drawing/2014/main" id="{CCEA154B-A78D-B5EB-9A9F-A3C59361F02F}"/>
              </a:ext>
            </a:extLst>
          </p:cNvPr>
          <p:cNvPicPr>
            <a:picLocks noChangeAspect="1"/>
          </p:cNvPicPr>
          <p:nvPr/>
        </p:nvPicPr>
        <p:blipFill rotWithShape="1">
          <a:blip r:embed="rId2"/>
          <a:srcRect t="7109" r="7335"/>
          <a:stretch/>
        </p:blipFill>
        <p:spPr>
          <a:xfrm>
            <a:off x="3022530" y="1355486"/>
            <a:ext cx="6146419" cy="4768499"/>
          </a:xfrm>
          <a:prstGeom prst="rect">
            <a:avLst/>
          </a:prstGeom>
        </p:spPr>
      </p:pic>
    </p:spTree>
    <p:extLst>
      <p:ext uri="{BB962C8B-B14F-4D97-AF65-F5344CB8AC3E}">
        <p14:creationId xmlns:p14="http://schemas.microsoft.com/office/powerpoint/2010/main" val="122285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5042B-AD1F-0730-6B03-81B61D65DBCE}"/>
              </a:ext>
            </a:extLst>
          </p:cNvPr>
          <p:cNvSpPr>
            <a:spLocks noGrp="1"/>
          </p:cNvSpPr>
          <p:nvPr>
            <p:ph type="title"/>
          </p:nvPr>
        </p:nvSpPr>
        <p:spPr/>
        <p:txBody>
          <a:bodyPr/>
          <a:lstStyle/>
          <a:p>
            <a:r>
              <a:rPr lang="en-US"/>
              <a:t>Objectives</a:t>
            </a:r>
          </a:p>
        </p:txBody>
      </p:sp>
      <p:sp>
        <p:nvSpPr>
          <p:cNvPr id="2" name="Content Placeholder 1">
            <a:extLst>
              <a:ext uri="{FF2B5EF4-FFF2-40B4-BE49-F238E27FC236}">
                <a16:creationId xmlns:a16="http://schemas.microsoft.com/office/drawing/2014/main" id="{053EC499-C8D2-94A9-0196-6B57CFFEE5C5}"/>
              </a:ext>
            </a:extLst>
          </p:cNvPr>
          <p:cNvSpPr>
            <a:spLocks noGrp="1"/>
          </p:cNvSpPr>
          <p:nvPr>
            <p:ph idx="1"/>
          </p:nvPr>
        </p:nvSpPr>
        <p:spPr/>
        <p:txBody>
          <a:bodyPr>
            <a:normAutofit/>
          </a:bodyPr>
          <a:lstStyle/>
          <a:p>
            <a:pPr marL="342900" indent="-342900" algn="l">
              <a:buFont typeface="+mj-lt"/>
              <a:buAutoNum type="arabicPeriod"/>
            </a:pPr>
            <a:r>
              <a:rPr lang="en-US" sz="2400" b="0" i="0" u="none" strike="noStrike" baseline="0">
                <a:latin typeface="Arial" panose="020B0604020202020204" pitchFamily="34" charset="0"/>
              </a:rPr>
              <a:t>Unify what is known about MRE and associated technologies in the form of a review paper. This includes a literature review of known refractory material performance.</a:t>
            </a:r>
          </a:p>
          <a:p>
            <a:pPr marL="342900" indent="-342900" algn="l">
              <a:buFont typeface="+mj-lt"/>
              <a:buAutoNum type="arabicPeriod"/>
            </a:pPr>
            <a:r>
              <a:rPr lang="en-US" sz="2400" b="0" i="0" u="none" strike="noStrike" baseline="0">
                <a:latin typeface="Arial" panose="020B0604020202020204" pitchFamily="34" charset="0"/>
              </a:rPr>
              <a:t>Test and select refractory materials as containment for molten regolith of highlands and mare compositions considering qualities such as longevity, robustness, and corrosion resistance .This includes dipstick, crucible, and molten flow over plate testing.</a:t>
            </a:r>
          </a:p>
          <a:p>
            <a:pPr marL="342900" indent="-342900" algn="l">
              <a:buFont typeface="+mj-lt"/>
              <a:buAutoNum type="arabicPeriod"/>
            </a:pPr>
            <a:r>
              <a:rPr lang="en-US" sz="2400" b="0" i="0" u="none" strike="noStrike" baseline="0">
                <a:latin typeface="Arial" panose="020B0604020202020204" pitchFamily="34" charset="0"/>
              </a:rPr>
              <a:t>Understand and build a reference for how metals flow at high temperatures in vacuum and how refractory materials and gravity may be impacted.</a:t>
            </a:r>
            <a:endParaRPr lang="en-US" sz="3600"/>
          </a:p>
        </p:txBody>
      </p:sp>
    </p:spTree>
    <p:extLst>
      <p:ext uri="{BB962C8B-B14F-4D97-AF65-F5344CB8AC3E}">
        <p14:creationId xmlns:p14="http://schemas.microsoft.com/office/powerpoint/2010/main" val="31768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5042B-AD1F-0730-6B03-81B61D65DBCE}"/>
              </a:ext>
            </a:extLst>
          </p:cNvPr>
          <p:cNvSpPr>
            <a:spLocks noGrp="1"/>
          </p:cNvSpPr>
          <p:nvPr>
            <p:ph type="title"/>
          </p:nvPr>
        </p:nvSpPr>
        <p:spPr/>
        <p:txBody>
          <a:bodyPr/>
          <a:lstStyle/>
          <a:p>
            <a:r>
              <a:rPr lang="en-US"/>
              <a:t>Testing – Refractory Materials</a:t>
            </a:r>
          </a:p>
        </p:txBody>
      </p:sp>
      <p:sp>
        <p:nvSpPr>
          <p:cNvPr id="5" name="Content Placeholder 4">
            <a:extLst>
              <a:ext uri="{FF2B5EF4-FFF2-40B4-BE49-F238E27FC236}">
                <a16:creationId xmlns:a16="http://schemas.microsoft.com/office/drawing/2014/main" id="{68029F16-5A9C-CA7A-A4A6-B2B3B643F0F8}"/>
              </a:ext>
            </a:extLst>
          </p:cNvPr>
          <p:cNvSpPr>
            <a:spLocks noGrp="1"/>
          </p:cNvSpPr>
          <p:nvPr>
            <p:ph sz="half" idx="1"/>
          </p:nvPr>
        </p:nvSpPr>
        <p:spPr/>
        <p:txBody>
          <a:bodyPr vert="horz" lIns="91440" tIns="45720" rIns="91440" bIns="45720" rtlCol="0" anchor="t">
            <a:normAutofit/>
          </a:bodyPr>
          <a:lstStyle/>
          <a:p>
            <a:pPr marL="227965" indent="-227965" algn="just"/>
            <a:r>
              <a:rPr lang="en-US" sz="2400"/>
              <a:t>Various refractory materials were chosen after a down-selection process, which included analyzing factors such as:</a:t>
            </a:r>
            <a:endParaRPr lang="en-US"/>
          </a:p>
          <a:p>
            <a:pPr marL="685165" lvl="1" indent="-227965" algn="just"/>
            <a:r>
              <a:rPr lang="en-US" sz="2000"/>
              <a:t>Corrosion Resistance</a:t>
            </a:r>
          </a:p>
          <a:p>
            <a:pPr marL="685165" lvl="1" indent="-227965" algn="just"/>
            <a:r>
              <a:rPr lang="en-US" sz="2000"/>
              <a:t>Material Cost</a:t>
            </a:r>
          </a:p>
          <a:p>
            <a:pPr marL="685165" lvl="1" indent="-227965" algn="just"/>
            <a:r>
              <a:rPr lang="en-US" sz="2000"/>
              <a:t>Material Availability</a:t>
            </a:r>
          </a:p>
          <a:p>
            <a:pPr marL="227965" indent="-227965" algn="just"/>
            <a:r>
              <a:rPr lang="en-US" sz="2400"/>
              <a:t>Three Benchmark geometries were chosen for testing:</a:t>
            </a:r>
          </a:p>
          <a:p>
            <a:pPr marL="685165" lvl="1" indent="-227965" algn="just"/>
            <a:r>
              <a:rPr lang="en-US" sz="2000"/>
              <a:t>Rods</a:t>
            </a:r>
          </a:p>
          <a:p>
            <a:pPr marL="685165" lvl="1" indent="-227965" algn="just"/>
            <a:r>
              <a:rPr lang="en-US" sz="2000"/>
              <a:t>Crucibles</a:t>
            </a:r>
          </a:p>
          <a:p>
            <a:pPr marL="685165" lvl="1" indent="-227965" algn="just"/>
            <a:r>
              <a:rPr lang="en-US" sz="2000"/>
              <a:t>Plates</a:t>
            </a:r>
          </a:p>
        </p:txBody>
      </p:sp>
      <p:pic>
        <p:nvPicPr>
          <p:cNvPr id="11" name="Content Placeholder 10">
            <a:extLst>
              <a:ext uri="{FF2B5EF4-FFF2-40B4-BE49-F238E27FC236}">
                <a16:creationId xmlns:a16="http://schemas.microsoft.com/office/drawing/2014/main" id="{9ADBD828-1E0B-BC31-2EFE-9EAF14F003AB}"/>
              </a:ext>
            </a:extLst>
          </p:cNvPr>
          <p:cNvPicPr>
            <a:picLocks noGrp="1" noChangeAspect="1"/>
          </p:cNvPicPr>
          <p:nvPr>
            <p:ph sz="half" idx="2"/>
          </p:nvPr>
        </p:nvPicPr>
        <p:blipFill>
          <a:blip r:embed="rId2"/>
          <a:stretch>
            <a:fillRect/>
          </a:stretch>
        </p:blipFill>
        <p:spPr>
          <a:xfrm>
            <a:off x="6172200" y="2284092"/>
            <a:ext cx="5181600" cy="3434403"/>
          </a:xfrm>
        </p:spPr>
      </p:pic>
    </p:spTree>
    <p:extLst>
      <p:ext uri="{BB962C8B-B14F-4D97-AF65-F5344CB8AC3E}">
        <p14:creationId xmlns:p14="http://schemas.microsoft.com/office/powerpoint/2010/main" val="161961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Testing – Refractory Materials</a:t>
            </a:r>
          </a:p>
        </p:txBody>
      </p:sp>
      <p:sp>
        <p:nvSpPr>
          <p:cNvPr id="4" name="Content Placeholder 3">
            <a:extLst>
              <a:ext uri="{FF2B5EF4-FFF2-40B4-BE49-F238E27FC236}">
                <a16:creationId xmlns:a16="http://schemas.microsoft.com/office/drawing/2014/main" id="{9F49DF3F-C270-31E5-DCFD-C180966ADFAD}"/>
              </a:ext>
            </a:extLst>
          </p:cNvPr>
          <p:cNvSpPr>
            <a:spLocks noGrp="1"/>
          </p:cNvSpPr>
          <p:nvPr>
            <p:ph sz="half" idx="1"/>
          </p:nvPr>
        </p:nvSpPr>
        <p:spPr>
          <a:xfrm>
            <a:off x="838199" y="1825625"/>
            <a:ext cx="5764731" cy="4351338"/>
          </a:xfrm>
        </p:spPr>
        <p:txBody>
          <a:bodyPr vert="horz" lIns="91440" tIns="45720" rIns="91440" bIns="45720" rtlCol="0" anchor="t">
            <a:normAutofit/>
          </a:bodyPr>
          <a:lstStyle/>
          <a:p>
            <a:pPr marL="227965" indent="-227965" algn="just"/>
            <a:r>
              <a:rPr lang="en-US" sz="2400" dirty="0"/>
              <a:t>Rod testing involves submerging candidate refractory materials in regolith melts, with varying chemistries to represent highland and mare source material.</a:t>
            </a:r>
            <a:endParaRPr lang="en-US" dirty="0"/>
          </a:p>
          <a:p>
            <a:pPr marL="227965" indent="-227965" algn="just"/>
            <a:r>
              <a:rPr lang="en-US" sz="2400" dirty="0"/>
              <a:t>Rods held in melt for  45 mins – 1 hr.</a:t>
            </a:r>
          </a:p>
          <a:p>
            <a:pPr marL="227965" indent="-227965" algn="just"/>
            <a:r>
              <a:rPr lang="en-US" sz="2400" dirty="0"/>
              <a:t>Surviving rods under-going inspection for damage, material loss, and microstructure impingement/growth.</a:t>
            </a:r>
          </a:p>
          <a:p>
            <a:pPr marL="227965" indent="-227965" algn="just"/>
            <a:endParaRPr lang="en-US" dirty="0"/>
          </a:p>
        </p:txBody>
      </p:sp>
      <p:pic>
        <p:nvPicPr>
          <p:cNvPr id="6" name="Content Placeholder 6">
            <a:extLst>
              <a:ext uri="{FF2B5EF4-FFF2-40B4-BE49-F238E27FC236}">
                <a16:creationId xmlns:a16="http://schemas.microsoft.com/office/drawing/2014/main" id="{59D24536-C5CC-7E15-24DE-5A13D362253E}"/>
              </a:ext>
            </a:extLst>
          </p:cNvPr>
          <p:cNvPicPr>
            <a:picLocks noGrp="1" noChangeAspect="1"/>
          </p:cNvPicPr>
          <p:nvPr>
            <p:ph sz="half" idx="2"/>
          </p:nvPr>
        </p:nvPicPr>
        <p:blipFill>
          <a:blip r:embed="rId2"/>
          <a:stretch>
            <a:fillRect/>
          </a:stretch>
        </p:blipFill>
        <p:spPr>
          <a:xfrm>
            <a:off x="7122332" y="1825625"/>
            <a:ext cx="3281336" cy="4351338"/>
          </a:xfrm>
        </p:spPr>
      </p:pic>
    </p:spTree>
    <p:extLst>
      <p:ext uri="{BB962C8B-B14F-4D97-AF65-F5344CB8AC3E}">
        <p14:creationId xmlns:p14="http://schemas.microsoft.com/office/powerpoint/2010/main" val="173833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2BC-300B-169C-3B0A-78F2F75DA51C}"/>
              </a:ext>
            </a:extLst>
          </p:cNvPr>
          <p:cNvSpPr>
            <a:spLocks noGrp="1"/>
          </p:cNvSpPr>
          <p:nvPr>
            <p:ph type="title"/>
          </p:nvPr>
        </p:nvSpPr>
        <p:spPr/>
        <p:txBody>
          <a:bodyPr/>
          <a:lstStyle/>
          <a:p>
            <a:r>
              <a:rPr lang="en-US"/>
              <a:t>Testing – Refractory Materials</a:t>
            </a:r>
          </a:p>
        </p:txBody>
      </p:sp>
      <p:pic>
        <p:nvPicPr>
          <p:cNvPr id="8" name="Content Placeholder 7">
            <a:extLst>
              <a:ext uri="{FF2B5EF4-FFF2-40B4-BE49-F238E27FC236}">
                <a16:creationId xmlns:a16="http://schemas.microsoft.com/office/drawing/2014/main" id="{F5E4846B-4991-B839-09B8-BAFBDBD85755}"/>
              </a:ext>
            </a:extLst>
          </p:cNvPr>
          <p:cNvPicPr>
            <a:picLocks noGrp="1" noChangeAspect="1"/>
          </p:cNvPicPr>
          <p:nvPr>
            <p:ph sz="half" idx="1"/>
          </p:nvPr>
        </p:nvPicPr>
        <p:blipFill>
          <a:blip r:embed="rId2"/>
          <a:stretch>
            <a:fillRect/>
          </a:stretch>
        </p:blipFill>
        <p:spPr>
          <a:xfrm>
            <a:off x="1095375" y="1802704"/>
            <a:ext cx="5181600" cy="3806629"/>
          </a:xfrm>
        </p:spPr>
      </p:pic>
      <p:pic>
        <p:nvPicPr>
          <p:cNvPr id="14" name="Content Placeholder 13">
            <a:extLst>
              <a:ext uri="{FF2B5EF4-FFF2-40B4-BE49-F238E27FC236}">
                <a16:creationId xmlns:a16="http://schemas.microsoft.com/office/drawing/2014/main" id="{A39A43E6-5D64-AAA1-9D1C-503BC95D13CD}"/>
              </a:ext>
            </a:extLst>
          </p:cNvPr>
          <p:cNvPicPr>
            <a:picLocks noGrp="1" noChangeAspect="1"/>
          </p:cNvPicPr>
          <p:nvPr>
            <p:ph sz="half" idx="2"/>
          </p:nvPr>
        </p:nvPicPr>
        <p:blipFill>
          <a:blip r:embed="rId3"/>
          <a:stretch>
            <a:fillRect/>
          </a:stretch>
        </p:blipFill>
        <p:spPr>
          <a:xfrm>
            <a:off x="7632065" y="1802703"/>
            <a:ext cx="3045303" cy="3806629"/>
          </a:xfrm>
        </p:spPr>
      </p:pic>
    </p:spTree>
    <p:extLst>
      <p:ext uri="{BB962C8B-B14F-4D97-AF65-F5344CB8AC3E}">
        <p14:creationId xmlns:p14="http://schemas.microsoft.com/office/powerpoint/2010/main" val="3713971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ctr">
          <a:buNone/>
          <a:defRPr sz="9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4a90c4-0882-4db5-b7d4-eb285d944b95">
      <UserInfo>
        <DisplayName>Peter Corwin (STUDENT)</DisplayName>
        <AccountId>13</AccountId>
        <AccountType/>
      </UserInfo>
      <UserInfo>
        <DisplayName>Chris Dreyer</DisplayName>
        <AccountId>17</AccountId>
        <AccountType/>
      </UserInfo>
      <UserInfo>
        <DisplayName>Ian Jehn (STUDENT)</DisplayName>
        <AccountId>10</AccountId>
        <AccountType/>
      </UserInfo>
      <UserInfo>
        <DisplayName>Kyla Edison (STUDENT)</DisplayName>
        <AccountId>12</AccountId>
        <AccountType/>
      </UserInfo>
      <UserInfo>
        <DisplayName>Gustavo Jamanca Lino (Student)</DisplayName>
        <AccountId>15</AccountId>
        <AccountType/>
      </UserInfo>
      <UserInfo>
        <DisplayName>Daniel McConville (Student)</DisplayName>
        <AccountId>18</AccountId>
        <AccountType/>
      </UserInfo>
      <UserInfo>
        <DisplayName>Wesley Butler (Student)</DisplayName>
        <AccountId>24</AccountId>
        <AccountType/>
      </UserInfo>
      <UserInfo>
        <DisplayName>George Sowers</DisplayName>
        <AccountId>20</AccountId>
        <AccountType/>
      </UserInfo>
    </SharedWithUsers>
    <TaxCatchAll xmlns="b74a90c4-0882-4db5-b7d4-eb285d944b95" xsi:nil="true"/>
    <lcf76f155ced4ddcb4097134ff3c332f xmlns="fb84e0bb-1cde-4d6f-86c3-6f90e923f65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1191D92F43324A836179293DC37E23" ma:contentTypeVersion="14" ma:contentTypeDescription="Create a new document." ma:contentTypeScope="" ma:versionID="65a16255183468e3c8cf2b45e866943e">
  <xsd:schema xmlns:xsd="http://www.w3.org/2001/XMLSchema" xmlns:xs="http://www.w3.org/2001/XMLSchema" xmlns:p="http://schemas.microsoft.com/office/2006/metadata/properties" xmlns:ns2="fb84e0bb-1cde-4d6f-86c3-6f90e923f65b" xmlns:ns3="b74a90c4-0882-4db5-b7d4-eb285d944b95" targetNamespace="http://schemas.microsoft.com/office/2006/metadata/properties" ma:root="true" ma:fieldsID="f9aeebf0175a2bc2c9afcda7439ed326" ns2:_="" ns3:_="">
    <xsd:import namespace="fb84e0bb-1cde-4d6f-86c3-6f90e923f65b"/>
    <xsd:import namespace="b74a90c4-0882-4db5-b7d4-eb285d944b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4e0bb-1cde-4d6f-86c3-6f90e923f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892c282-ceba-42ac-8ce1-c7c398cdd30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4a90c4-0882-4db5-b7d4-eb285d944b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4a01670-e5e2-4376-87ad-43d93ce99c1d}" ma:internalName="TaxCatchAll" ma:showField="CatchAllData" ma:web="b74a90c4-0882-4db5-b7d4-eb285d944b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287619-4284-49EA-B582-B2A22AF8C17E}">
  <ds:schemaRefs>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purl.org/dc/elements/1.1/"/>
    <ds:schemaRef ds:uri="b74a90c4-0882-4db5-b7d4-eb285d944b95"/>
    <ds:schemaRef ds:uri="http://www.w3.org/XML/1998/namespace"/>
    <ds:schemaRef ds:uri="http://schemas.openxmlformats.org/package/2006/metadata/core-properties"/>
    <ds:schemaRef ds:uri="fb84e0bb-1cde-4d6f-86c3-6f90e923f65b"/>
  </ds:schemaRefs>
</ds:datastoreItem>
</file>

<file path=customXml/itemProps2.xml><?xml version="1.0" encoding="utf-8"?>
<ds:datastoreItem xmlns:ds="http://schemas.openxmlformats.org/officeDocument/2006/customXml" ds:itemID="{4264A2BE-C8B2-4233-BD6E-E164DC638A06}">
  <ds:schemaRefs>
    <ds:schemaRef ds:uri="b74a90c4-0882-4db5-b7d4-eb285d944b95"/>
    <ds:schemaRef ds:uri="fb84e0bb-1cde-4d6f-86c3-6f90e923f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F5141B-7276-4508-A1CD-CDA9370E6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TotalTime>
  <Words>856</Words>
  <Application>Microsoft Office PowerPoint</Application>
  <PresentationFormat>Widescreen</PresentationFormat>
  <Paragraphs>128</Paragraphs>
  <Slides>19</Slides>
  <Notes>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 Math</vt:lpstr>
      <vt:lpstr>Gotham</vt:lpstr>
      <vt:lpstr>Gotham Book</vt:lpstr>
      <vt:lpstr>Office Theme</vt:lpstr>
      <vt:lpstr>Office Theme</vt:lpstr>
      <vt:lpstr>Lunar Alloy Metal Production Plant (LAMPP) NASA 2023 Big Idea Challenge</vt:lpstr>
      <vt:lpstr>Agenda</vt:lpstr>
      <vt:lpstr>LAMPP Concept</vt:lpstr>
      <vt:lpstr>PowerPoint Presentation</vt:lpstr>
      <vt:lpstr>LAMPP Concept</vt:lpstr>
      <vt:lpstr>Objectives</vt:lpstr>
      <vt:lpstr>Testing – Refractory Materials</vt:lpstr>
      <vt:lpstr>Testing – Refractory Materials</vt:lpstr>
      <vt:lpstr>Testing – Refractory Materials</vt:lpstr>
      <vt:lpstr>Testing – Refractory Materials</vt:lpstr>
      <vt:lpstr>Preliminary Results</vt:lpstr>
      <vt:lpstr>On-Going Work</vt:lpstr>
      <vt:lpstr>On-Going Work</vt:lpstr>
      <vt:lpstr>Questions?</vt:lpstr>
      <vt:lpstr>Backup</vt:lpstr>
      <vt:lpstr>Backup</vt:lpstr>
      <vt:lpstr>Backup: Candidate Materials for LAMPP</vt:lpstr>
      <vt:lpstr>Backup: Risk Matrix</vt:lpstr>
      <vt:lpstr>Backup: Risk Square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David Purcell (Student)</cp:lastModifiedBy>
  <cp:revision>2</cp:revision>
  <dcterms:created xsi:type="dcterms:W3CDTF">2017-08-01T15:06:47Z</dcterms:created>
  <dcterms:modified xsi:type="dcterms:W3CDTF">2023-08-15T22:54:18Z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0x010100BB1191D92F43324A836179293DC37E23</vt:lpwstr>
  </property>
  <property fmtid="{D5CDD505-2E9C-101B-9397-08002B2CF9AE}" pid="3" name="MediaServiceImageTags">
    <vt:lpwstr/>
  </property>
</Properties>
</file>